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emf" ContentType="image/x-emf"/>
  <Default Extension="wmf" ContentType="image/x-wm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drawings/vmlDrawing1.vml" ContentType="application/vnd.openxmlformats-officedocument.vmlDrawing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drawings/vmlDrawing2.vml" ContentType="application/vnd.openxmlformats-officedocument.vmlDrawing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drawings/vmlDrawing3.vml" ContentType="application/vnd.openxmlformats-officedocument.vmlDrawing"/>
  <Override PartName="/ppt/slides/slide31.xml" ContentType="application/vnd.openxmlformats-officedocument.presentationml.slide+xml"/>
  <Override PartName="/ppt/drawings/vmlDrawing4.vml" ContentType="application/vnd.openxmlformats-officedocument.vmlDrawing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drawings/vmlDrawing5.vml" ContentType="application/vnd.openxmlformats-officedocument.vmlDrawing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drawings/vmlDrawing6.vml" ContentType="application/vnd.openxmlformats-officedocument.vmlDrawing"/>
  <Override PartName="/ppt/slides/slide36.xml" ContentType="application/vnd.openxmlformats-officedocument.presentationml.slide+xml"/>
  <Override PartName="/ppt/drawings/vmlDrawing7.vml" ContentType="application/vnd.openxmlformats-officedocument.vmlDrawing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drawings/vmlDrawing8.vml" ContentType="application/vnd.openxmlformats-officedocument.vmlDrawing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drawings/vmlDrawing9.vml" ContentType="application/vnd.openxmlformats-officedocument.vmlDrawing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drawings/vmlDrawing10.vml" ContentType="application/vnd.openxmlformats-officedocument.vmlDrawing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type="screen4x3" cy="68580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6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tableStyles" Target="tableStyles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/Relationships>
</file>

<file path=ppt/drawings/_rels/vmlDrawing1.vml.rels><?xml version="1.0" encoding="UTF-8" standalone="yes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10.vml.rels><?xml version="1.0" encoding="UTF-8" standalone="yes"?>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4.vml.rels><?xml version="1.0" encoding="UTF-8" standalone="yes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5.vml.rels><?xml version="1.0" encoding="UTF-8" standalone="yes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/Relationships>
</file>

<file path=ppt/drawings/_rels/vmlDrawing6.vml.rels><?xml version="1.0" encoding="UTF-8" standalone="yes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7.vml.rels><?xml version="1.0" encoding="UTF-8" standalone="yes"?>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9.vml.rels><?xml version="1.0" encoding="UTF-8" standalone="yes"?>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GB"/>
          </a:p>
        </p:txBody>
      </p:sp>
      <p:sp>
        <p:nvSpPr>
          <p:cNvPr id="104923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10E92B21-A8C6-4C51-B0E1-34009047A952}" type="datetimeFigureOut">
              <a:rPr lang="en-GB" smtClean="0"/>
              <a:t>12/09/2018</a:t>
            </a:fld>
            <a:endParaRPr dirty="0" lang="en-GB"/>
          </a:p>
        </p:txBody>
      </p:sp>
      <p:sp>
        <p:nvSpPr>
          <p:cNvPr id="1049239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dirty="0" lang="en-GB"/>
          </a:p>
        </p:txBody>
      </p:sp>
      <p:sp>
        <p:nvSpPr>
          <p:cNvPr id="104924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4924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GB"/>
          </a:p>
        </p:txBody>
      </p:sp>
      <p:sp>
        <p:nvSpPr>
          <p:cNvPr id="104924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79D3F04A-3C4E-4A18-AF06-EA1D4240FBCB}" type="slidenum">
              <a:rPr lang="en-GB" smtClean="0"/>
              <a:t>‹#›</a:t>
            </a:fld>
            <a:endParaRPr dirty="0" lang="en-GB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78FA9C2-9732-485E-A689-66E83044A1A0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2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0EA23C8-8CF7-40A8-871B-40D01DEC25F1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920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A560325-598D-44DA-8CBB-864EDBAD1D12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BBEBAC7-003C-4429-8528-2DAA43085F6D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1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2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5F70FAC-4D37-4276-B120-E36D9D4AE548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19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68F92C9-7DE4-400E-B475-AC1ABE7E25A4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1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1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19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9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9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9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0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F0F088-6777-44B0-AC64-1AE19F8D2AC6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0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334855F-B176-4C01-BD6E-E028ECEC724D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318EA94-77B9-4564-B5CE-31A099CF34AA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1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32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3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DCD06DF-3006-40B3-B940-82A147F1414A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1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dirty="0" lang="en-US"/>
          </a:p>
        </p:txBody>
      </p:sp>
      <p:sp>
        <p:nvSpPr>
          <p:cNvPr id="104921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802BCE-C8C6-4176-B150-2CE339A775A9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92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E3B99-66FD-449D-AB28-71DB562F4841}" type="datetime1">
              <a:rPr lang="en-US" smtClean="0"/>
              <a:t>9/12/2018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2A21F-0ABC-EF41-8D8B-338E4D50D9A8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0" hdr="0" sldNum="1"/>
  <p:txStyles>
    <p:titleStyle>
      <a:lvl1pPr algn="ctr" defTabSz="4572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0.bin"/><Relationship Id="rId8" Type="http://schemas.openxmlformats.org/officeDocument/2006/relationships/image" Target="../media/image5.w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11" Type="http://schemas.openxmlformats.org/officeDocument/2006/relationships/slideLayout" Target="../slideLayouts/slideLayout2.xml"/><Relationship Id="rId12" Type="http://schemas.openxmlformats.org/officeDocument/2006/relationships/vmlDrawing" Target="../drawings/vmlDrawing1.v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7.emf"/><Relationship Id="rId9" Type="http://schemas.openxmlformats.org/officeDocument/2006/relationships/slideLayout" Target="../slideLayouts/slideLayout2.xml"/><Relationship Id="rId10" Type="http://schemas.openxmlformats.org/officeDocument/2006/relationships/vmlDrawing" Target="../drawings/vmlDrawing2.v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11" Type="http://schemas.openxmlformats.org/officeDocument/2006/relationships/slideLayout" Target="../slideLayouts/slideLayout2.xml"/><Relationship Id="rId12" Type="http://schemas.openxmlformats.org/officeDocument/2006/relationships/vmlDrawing" Target="../drawings/vmlDrawing3.v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5.bin"/><Relationship Id="rId8" Type="http://schemas.openxmlformats.org/officeDocument/2006/relationships/image" Target="../media/image10.w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11" Type="http://schemas.openxmlformats.org/officeDocument/2006/relationships/slideLayout" Target="../slideLayouts/slideLayout2.xml"/><Relationship Id="rId12" Type="http://schemas.openxmlformats.org/officeDocument/2006/relationships/vmlDrawing" Target="../drawings/vmlDrawing4.v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7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11" Type="http://schemas.openxmlformats.org/officeDocument/2006/relationships/slideLayout" Target="../slideLayouts/slideLayout2.xml"/><Relationship Id="rId12" Type="http://schemas.openxmlformats.org/officeDocument/2006/relationships/vmlDrawing" Target="../drawings/vmlDrawing5.v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9.bin"/><Relationship Id="rId8" Type="http://schemas.openxmlformats.org/officeDocument/2006/relationships/image" Target="../media/image15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6.wmf"/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7.wmf"/><Relationship Id="rId13" Type="http://schemas.openxmlformats.org/officeDocument/2006/relationships/slideLayout" Target="../slideLayouts/slideLayout2.xml"/><Relationship Id="rId14" Type="http://schemas.openxmlformats.org/officeDocument/2006/relationships/vmlDrawing" Target="../drawings/vmlDrawing6.v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8.wmf"/><Relationship Id="rId9" Type="http://schemas.openxmlformats.org/officeDocument/2006/relationships/slideLayout" Target="../slideLayouts/slideLayout2.xml"/><Relationship Id="rId10" Type="http://schemas.openxmlformats.org/officeDocument/2006/relationships/vmlDrawing" Target="../drawings/vmlDrawing7.v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0.w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21.wmf"/><Relationship Id="rId11" Type="http://schemas.openxmlformats.org/officeDocument/2006/relationships/slideLayout" Target="../slideLayouts/slideLayout2.xml"/><Relationship Id="rId12" Type="http://schemas.openxmlformats.org/officeDocument/2006/relationships/vmlDrawing" Target="../drawings/vmlDrawing8.v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.png"/><Relationship Id="rId3" Type="http://schemas.openxmlformats.org/officeDocument/2006/relationships/hyperlink" Target="https://www.knust.edu.gh/" TargetMode="External"/><Relationship Id="rId4" Type="http://schemas.openxmlformats.org/officeDocument/2006/relationships/hyperlink" Target="https://twitter.com/_knust_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facebook.com/knust.Ghana/" TargetMode="External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hyperlink" Target="https://www.knust.edu.gh/" TargetMode="External"/><Relationship Id="rId4" Type="http://schemas.openxmlformats.org/officeDocument/2006/relationships/hyperlink" Target="https://twitter.com/_knust_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facebook.com/knust.Ghana/" TargetMode="External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hyperlink" Target="https://www.knust.edu.gh/" TargetMode="External"/><Relationship Id="rId4" Type="http://schemas.openxmlformats.org/officeDocument/2006/relationships/hyperlink" Target="https://twitter.com/_knust_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facebook.com/knust.Ghana/" TargetMode="External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.png"/><Relationship Id="rId3" Type="http://schemas.openxmlformats.org/officeDocument/2006/relationships/hyperlink" Target="https://www.knust.edu.gh/" TargetMode="External"/><Relationship Id="rId4" Type="http://schemas.openxmlformats.org/officeDocument/2006/relationships/hyperlink" Target="https://twitter.com/_knust_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facebook.com/knust.Ghana/" TargetMode="External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2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9.png"/><Relationship Id="rId8" Type="http://schemas.openxmlformats.org/officeDocument/2006/relationships/image" Target="../media/image30.emf"/><Relationship Id="rId9" Type="http://schemas.openxmlformats.org/officeDocument/2006/relationships/slideLayout" Target="../slideLayouts/slideLayout2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slideLayout" Target="../slideLayouts/slideLayout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1.png"/><Relationship Id="rId3" Type="http://schemas.openxmlformats.org/officeDocument/2006/relationships/hyperlink" Target="https://www.knust.edu.gh/" TargetMode="External"/><Relationship Id="rId4" Type="http://schemas.openxmlformats.org/officeDocument/2006/relationships/hyperlink" Target="https://twitter.com/_knust_" TargetMode="External"/><Relationship Id="rId5" Type="http://schemas.openxmlformats.org/officeDocument/2006/relationships/image" Target="../media/image2.jpeg"/><Relationship Id="rId6" Type="http://schemas.openxmlformats.org/officeDocument/2006/relationships/hyperlink" Target="https://www.facebook.com/knust.Ghana/" TargetMode="External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15.bin"/><Relationship Id="rId8" Type="http://schemas.openxmlformats.org/officeDocument/2006/relationships/image" Target="../media/image34.wmf"/><Relationship Id="rId9" Type="http://schemas.openxmlformats.org/officeDocument/2006/relationships/slideLayout" Target="../slideLayouts/slideLayout2.xml"/><Relationship Id="rId10" Type="http://schemas.openxmlformats.org/officeDocument/2006/relationships/vmlDrawing" Target="../drawings/vmlDrawing9.v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5.wmf"/><Relationship Id="rId9" Type="http://schemas.openxmlformats.org/officeDocument/2006/relationships/slideLayout" Target="../slideLayouts/slideLayout2.xml"/><Relationship Id="rId10" Type="http://schemas.openxmlformats.org/officeDocument/2006/relationships/vmlDrawing" Target="../drawings/vmlDrawing10.v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2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8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knust.edu.gh/" TargetMode="External"/><Relationship Id="rId3" Type="http://schemas.openxmlformats.org/officeDocument/2006/relationships/hyperlink" Target="https://twitter.com/_knust_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s://www.facebook.com/knust.Ghana/" TargetMode="External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78131" y="2167738"/>
            <a:ext cx="8508669" cy="1470025"/>
          </a:xfrm>
        </p:spPr>
        <p:txBody>
          <a:bodyPr>
            <a:noAutofit/>
          </a:bodyPr>
          <a:p>
            <a:r>
              <a:rPr altLang="en-US" b="1" dirty="0" sz="8800" lang="en-US">
                <a:latin typeface="+mn-lt"/>
              </a:rPr>
              <a:t>CSM 153 </a:t>
            </a:r>
            <a:br>
              <a:rPr altLang="en-US" b="1" dirty="0" sz="8800" lang="en-US">
                <a:latin typeface="+mn-lt"/>
              </a:rPr>
            </a:br>
            <a:r>
              <a:rPr altLang="en-US" b="1" dirty="0" sz="8800" lang="en-US">
                <a:latin typeface="+mn-lt"/>
              </a:rPr>
              <a:t>CIRCUIT THEORY</a:t>
            </a:r>
            <a:r>
              <a:rPr dirty="0" sz="8800" lang="en-US">
                <a:latin typeface="+mn-lt"/>
                <a:cs typeface="Helvetica"/>
              </a:rPr>
              <a:t> </a:t>
            </a: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-549657" y="5921810"/>
            <a:ext cx="8847116" cy="1599330"/>
          </a:xfrm>
        </p:spPr>
        <p:txBody>
          <a:bodyPr>
            <a:normAutofit/>
          </a:bodyPr>
          <a:p>
            <a:r>
              <a:rPr altLang="en-US" dirty="0" sz="4400" lang="en-US" err="1">
                <a:solidFill>
                  <a:schemeClr val="tx1"/>
                </a:solidFill>
              </a:rPr>
              <a:t>Akwasi</a:t>
            </a:r>
            <a:r>
              <a:rPr altLang="en-US" dirty="0" sz="4400" lang="en-US">
                <a:solidFill>
                  <a:schemeClr val="tx1"/>
                </a:solidFill>
              </a:rPr>
              <a:t> Acheampong </a:t>
            </a:r>
            <a:r>
              <a:rPr altLang="en-US" dirty="0" sz="4400" lang="en-US" err="1">
                <a:solidFill>
                  <a:schemeClr val="tx1"/>
                </a:solidFill>
              </a:rPr>
              <a:t>Aning</a:t>
            </a:r>
            <a:r>
              <a:rPr altLang="en-US" dirty="0" sz="44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588" name="Rectangle 5"/>
          <p:cNvSpPr/>
          <p:nvPr/>
        </p:nvSpPr>
        <p:spPr>
          <a:xfrm>
            <a:off x="0" y="1"/>
            <a:ext cx="9144000" cy="854748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89" name="TextBox 6"/>
          <p:cNvSpPr txBox="1"/>
          <p:nvPr/>
        </p:nvSpPr>
        <p:spPr>
          <a:xfrm>
            <a:off x="6065110" y="-141830"/>
            <a:ext cx="2932145" cy="107721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200" lang="en-US">
                <a:solidFill>
                  <a:schemeClr val="bg1"/>
                </a:solidFill>
                <a:latin typeface="Helvetica"/>
                <a:cs typeface="Helvetica"/>
              </a:rPr>
              <a:t>Science &amp; Technology</a:t>
            </a:r>
          </a:p>
        </p:txBody>
      </p:sp>
      <p:pic>
        <p:nvPicPr>
          <p:cNvPr id="2097152" name="Picture 8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187489" y="-61977"/>
            <a:ext cx="769022" cy="978703"/>
          </a:xfrm>
          <a:prstGeom prst="rect"/>
        </p:spPr>
      </p:pic>
      <p:sp>
        <p:nvSpPr>
          <p:cNvPr id="1048590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F22A21F-0ABC-EF41-8D8B-338E4D50D9A8}" type="slidenum">
              <a:rPr lang="en-US" smtClean="0"/>
              <a:t>1</a:t>
            </a:fld>
            <a:endParaRPr dirty="0" lang="en-US"/>
          </a:p>
        </p:txBody>
      </p:sp>
      <p:sp>
        <p:nvSpPr>
          <p:cNvPr id="1048591" name="TextBox 7"/>
          <p:cNvSpPr txBox="1"/>
          <p:nvPr/>
        </p:nvSpPr>
        <p:spPr>
          <a:xfrm>
            <a:off x="0" y="-116461"/>
            <a:ext cx="4422710" cy="1077218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3200" lang="en-US">
                <a:solidFill>
                  <a:schemeClr val="bg1"/>
                </a:solidFill>
                <a:latin typeface="Helvetica"/>
                <a:cs typeface="Helvetica"/>
              </a:rPr>
              <a:t>Kwame Nkrumah University of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6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  <a:endParaRPr altLang="en-US" b="1" dirty="0" sz="3500" lang="en-US"/>
          </a:p>
          <a:p>
            <a:r>
              <a:rPr dirty="0" sz="2800" lang="en-US"/>
              <a:t>The total charge of electrons balance the total charge of protons.</a:t>
            </a:r>
          </a:p>
          <a:p>
            <a:endParaRPr dirty="0" sz="2800" lang="en-US"/>
          </a:p>
          <a:p>
            <a:r>
              <a:rPr dirty="0" sz="2800" lang="en-US"/>
              <a:t>The atom as a whole is </a:t>
            </a:r>
            <a:r>
              <a:rPr b="1" dirty="0" sz="2800" lang="en-US"/>
              <a:t>electrically neutral (no charge)</a:t>
            </a:r>
            <a:r>
              <a:rPr dirty="0" sz="2800" lang="en-US"/>
              <a:t>.</a:t>
            </a:r>
            <a:endParaRPr dirty="0" sz="2800" lang="en-GB"/>
          </a:p>
        </p:txBody>
      </p:sp>
      <p:sp>
        <p:nvSpPr>
          <p:cNvPr id="104866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7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6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6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10</a:t>
            </a:fld>
            <a:endParaRPr dirty="0" lang="en-US"/>
          </a:p>
        </p:txBody>
      </p:sp>
      <p:pic>
        <p:nvPicPr>
          <p:cNvPr id="209717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8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7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7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72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7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7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20000"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</a:p>
          <a:p>
            <a:pPr indent="0" marL="0">
              <a:buNone/>
            </a:pPr>
            <a:r>
              <a:rPr altLang="en-US" b="1" dirty="0" sz="3900" lang="en-US"/>
              <a:t>The Neutron</a:t>
            </a:r>
          </a:p>
          <a:p>
            <a:r>
              <a:rPr altLang="en-US" dirty="0" sz="2800" lang="en-US"/>
              <a:t>It has no electrical charge so it is electrically neutral.  </a:t>
            </a:r>
          </a:p>
          <a:p>
            <a:r>
              <a:rPr altLang="en-US" dirty="0" sz="2800" lang="en-US"/>
              <a:t>It cannot be deflected by electric and magnetic fields.</a:t>
            </a:r>
          </a:p>
          <a:p>
            <a:r>
              <a:rPr altLang="en-US" dirty="0" sz="2800" lang="en-US"/>
              <a:t>They are more penetrating than the electron or the proton.</a:t>
            </a:r>
          </a:p>
          <a:p>
            <a:pPr>
              <a:buFont typeface="Wingdings" panose="05000000000000000000" pitchFamily="2" charset="2"/>
              <a:buChar char="§"/>
            </a:pPr>
            <a:endParaRPr altLang="en-US" dirty="0" sz="2800" lang="en-US"/>
          </a:p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US"/>
              <a:t>Reason:</a:t>
            </a:r>
            <a:r>
              <a:rPr altLang="en-US" dirty="0" sz="2800" lang="en-US"/>
              <a:t> Since it has no charge, it is not affected by the electric and magnetic fields around electrons and nuclei.</a:t>
            </a:r>
            <a:endParaRPr altLang="en-US" dirty="0" sz="2800" lang="en-GB"/>
          </a:p>
        </p:txBody>
      </p:sp>
      <p:sp>
        <p:nvSpPr>
          <p:cNvPr id="104867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7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7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11</a:t>
            </a:fld>
            <a:endParaRPr dirty="0" lang="en-US"/>
          </a:p>
        </p:txBody>
      </p:sp>
      <p:pic>
        <p:nvPicPr>
          <p:cNvPr id="209718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8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7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8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8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8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</a:p>
          <a:p>
            <a:pPr indent="0" marL="0">
              <a:buNone/>
            </a:pPr>
            <a:r>
              <a:rPr altLang="en-US" b="1" dirty="0" sz="3900" lang="en-US"/>
              <a:t>The Electron</a:t>
            </a:r>
          </a:p>
          <a:p>
            <a:r>
              <a:rPr altLang="en-US" dirty="0" sz="2800" lang="en-US"/>
              <a:t>The electron has negative charge of 1.6 x 10 </a:t>
            </a:r>
            <a:r>
              <a:rPr altLang="en-US" baseline="30000" dirty="0" sz="2800" lang="en-US"/>
              <a:t>–19</a:t>
            </a:r>
            <a:r>
              <a:rPr altLang="en-US" dirty="0" sz="2800" lang="en-US"/>
              <a:t> coulomb (C). </a:t>
            </a:r>
          </a:p>
          <a:p>
            <a:r>
              <a:rPr altLang="en-US" dirty="0" sz="2800" lang="en-US"/>
              <a:t>It can be deflected by electric and magnetic fields.</a:t>
            </a:r>
          </a:p>
          <a:p>
            <a:r>
              <a:rPr altLang="en-US" dirty="0" sz="2800" lang="en-US"/>
              <a:t>It is always deflected towards the positive plate in an electric field. </a:t>
            </a:r>
          </a:p>
          <a:p>
            <a:endParaRPr altLang="en-US" dirty="0" sz="2800" lang="en-US"/>
          </a:p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US"/>
              <a:t>Reason: </a:t>
            </a:r>
            <a:r>
              <a:rPr altLang="en-US" dirty="0" sz="2800" lang="en-US"/>
              <a:t>Students give reason</a:t>
            </a:r>
            <a:endParaRPr altLang="en-US" dirty="0" sz="2800" lang="en-GB"/>
          </a:p>
        </p:txBody>
      </p:sp>
      <p:sp>
        <p:nvSpPr>
          <p:cNvPr id="104868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8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8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12</a:t>
            </a:fld>
            <a:endParaRPr dirty="0" lang="en-US"/>
          </a:p>
        </p:txBody>
      </p:sp>
      <p:pic>
        <p:nvPicPr>
          <p:cNvPr id="2097185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86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8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8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90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93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</a:p>
          <a:p>
            <a:pPr indent="0" marL="0">
              <a:buNone/>
            </a:pPr>
            <a:r>
              <a:rPr altLang="en-US" b="1" dirty="0" sz="3900" lang="en-US"/>
              <a:t>The Electron</a:t>
            </a:r>
          </a:p>
          <a:p>
            <a:r>
              <a:rPr altLang="en-US" dirty="0" sz="2800" lang="en-US"/>
              <a:t>The electron has negative charge of 1.6 x 10 </a:t>
            </a:r>
            <a:r>
              <a:rPr altLang="en-US" baseline="30000" dirty="0" sz="2800" lang="en-US"/>
              <a:t>–19</a:t>
            </a:r>
            <a:r>
              <a:rPr altLang="en-US" dirty="0" sz="2800" lang="en-US"/>
              <a:t> coulomb (C). </a:t>
            </a:r>
          </a:p>
          <a:p>
            <a:r>
              <a:rPr altLang="en-US" dirty="0" sz="2800" lang="en-US"/>
              <a:t>It can be deflected by electric and magnetic fields.</a:t>
            </a:r>
          </a:p>
          <a:p>
            <a:r>
              <a:rPr altLang="en-US" dirty="0" sz="2800" lang="en-US"/>
              <a:t>It is always deflected towards the positive plate in an electric field. </a:t>
            </a:r>
          </a:p>
          <a:p>
            <a:endParaRPr altLang="en-US" dirty="0" sz="2800" lang="en-US"/>
          </a:p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US"/>
              <a:t>Reason: </a:t>
            </a:r>
            <a:r>
              <a:rPr altLang="en-US" dirty="0" sz="2800" lang="en-US"/>
              <a:t>Students give reason</a:t>
            </a:r>
            <a:endParaRPr altLang="en-US" dirty="0" sz="2800" lang="en-GB"/>
          </a:p>
        </p:txBody>
      </p:sp>
      <p:sp>
        <p:nvSpPr>
          <p:cNvPr id="104869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7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9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9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13</a:t>
            </a:fld>
            <a:endParaRPr dirty="0" lang="en-US"/>
          </a:p>
        </p:txBody>
      </p:sp>
      <p:pic>
        <p:nvPicPr>
          <p:cNvPr id="2097188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89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9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9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99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0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02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</a:p>
          <a:p>
            <a:pPr indent="0" marL="0">
              <a:buNone/>
            </a:pPr>
            <a:r>
              <a:rPr altLang="en-US" b="1" dirty="0" sz="3900" lang="en-US"/>
              <a:t>The Proton</a:t>
            </a:r>
          </a:p>
          <a:p>
            <a:r>
              <a:rPr altLang="en-US" dirty="0" sz="2800" lang="en-US"/>
              <a:t>It has a positive charge equal in magnitude to the charge on the electron.</a:t>
            </a:r>
          </a:p>
          <a:p>
            <a:r>
              <a:rPr altLang="en-US" dirty="0" sz="2800" lang="en-US"/>
              <a:t>It can be deflected by electric and magnetic fields.</a:t>
            </a:r>
          </a:p>
          <a:p>
            <a:r>
              <a:rPr altLang="en-US" dirty="0" sz="2800" lang="en-US"/>
              <a:t>It is always deflected towards the negative plate in an electric field. </a:t>
            </a:r>
          </a:p>
          <a:p>
            <a:endParaRPr altLang="en-US" dirty="0" sz="2800" lang="en-US"/>
          </a:p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US"/>
              <a:t>Reason: </a:t>
            </a:r>
            <a:r>
              <a:rPr altLang="en-US" dirty="0" sz="2800" lang="en-US"/>
              <a:t>Students give reason.</a:t>
            </a:r>
            <a:endParaRPr altLang="en-US" dirty="0" sz="2800" lang="en-GB"/>
          </a:p>
        </p:txBody>
      </p:sp>
      <p:sp>
        <p:nvSpPr>
          <p:cNvPr id="104870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0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04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0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14</a:t>
            </a:fld>
            <a:endParaRPr dirty="0" lang="en-US"/>
          </a:p>
        </p:txBody>
      </p:sp>
      <p:pic>
        <p:nvPicPr>
          <p:cNvPr id="2097191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92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0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0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08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11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altLang="en-US" dirty="0" sz="2800" lang="en-US"/>
              <a:t>Matter is made up of atoms, which are in turn composed of </a:t>
            </a:r>
            <a:r>
              <a:rPr altLang="en-US" b="1" dirty="0" sz="2800" i="1" lang="en-US"/>
              <a:t>electrons</a:t>
            </a:r>
            <a:r>
              <a:rPr altLang="en-US" dirty="0" sz="2800" i="1" lang="en-US"/>
              <a:t>, </a:t>
            </a:r>
            <a:r>
              <a:rPr altLang="en-US" b="1" dirty="0" sz="2800" i="1" lang="en-US"/>
              <a:t>protons</a:t>
            </a:r>
            <a:r>
              <a:rPr altLang="en-US" dirty="0" sz="2800" i="1" lang="en-US"/>
              <a:t>, </a:t>
            </a:r>
            <a:r>
              <a:rPr altLang="en-US" dirty="0" sz="2800" lang="en-US"/>
              <a:t>and </a:t>
            </a:r>
            <a:r>
              <a:rPr altLang="en-US" b="1" dirty="0" sz="2800" i="1" lang="en-US"/>
              <a:t>neutrons</a:t>
            </a:r>
            <a:r>
              <a:rPr altLang="en-US" dirty="0" sz="2800" lang="en-US"/>
              <a:t>.</a:t>
            </a:r>
          </a:p>
          <a:p>
            <a:r>
              <a:rPr altLang="en-US" dirty="0" sz="2800" lang="en-US"/>
              <a:t> The protons and neutrons of an atom share a very small volume of space called the </a:t>
            </a:r>
            <a:r>
              <a:rPr altLang="en-US" dirty="0" sz="2800" i="1" lang="en-US"/>
              <a:t>nucleus</a:t>
            </a:r>
            <a:r>
              <a:rPr altLang="en-US" dirty="0" sz="2800" lang="en-US"/>
              <a:t> of the atom.</a:t>
            </a:r>
          </a:p>
          <a:p>
            <a:r>
              <a:rPr altLang="en-US" dirty="0" sz="2800" lang="en-US"/>
              <a:t>The electrons are attracted to the nucleus by a force called the </a:t>
            </a:r>
            <a:r>
              <a:rPr altLang="en-US" b="1" dirty="0" sz="2800" i="1" lang="en-US"/>
              <a:t>electrostatic force</a:t>
            </a:r>
            <a:r>
              <a:rPr altLang="en-US" dirty="0" sz="2800" lang="en-US"/>
              <a:t> or </a:t>
            </a:r>
            <a:r>
              <a:rPr altLang="en-US" dirty="0" sz="2800" i="1" lang="en-US"/>
              <a:t>Coulomb force</a:t>
            </a:r>
            <a:r>
              <a:rPr altLang="en-US" dirty="0" sz="2800" lang="en-US"/>
              <a:t>.</a:t>
            </a:r>
            <a:endParaRPr dirty="0" sz="2800" lang="en-GB"/>
          </a:p>
        </p:txBody>
      </p:sp>
      <p:sp>
        <p:nvSpPr>
          <p:cNvPr id="1048712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13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15</a:t>
            </a:fld>
            <a:endParaRPr dirty="0" lang="en-US"/>
          </a:p>
        </p:txBody>
      </p:sp>
      <p:pic>
        <p:nvPicPr>
          <p:cNvPr id="209719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9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15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16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17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20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altLang="en-US" dirty="0" sz="2800" lang="en-US"/>
              <a:t>This force exists because the electrons and nuclei </a:t>
            </a:r>
            <a:r>
              <a:rPr altLang="en-US" b="1" dirty="0" sz="2800" lang="en-US"/>
              <a:t>have electric charges of opposite sign</a:t>
            </a:r>
            <a:r>
              <a:rPr altLang="en-US" dirty="0" sz="2800" lang="en-US"/>
              <a:t>.</a:t>
            </a:r>
          </a:p>
          <a:p>
            <a:endParaRPr altLang="en-US" dirty="0" sz="2800" lang="en-US"/>
          </a:p>
          <a:p>
            <a:r>
              <a:rPr altLang="en-US" dirty="0" sz="2800" lang="en-US"/>
              <a:t>The electron is negatively charged and the nucleus is positively charged. </a:t>
            </a:r>
          </a:p>
          <a:p>
            <a:endParaRPr altLang="en-US" dirty="0" sz="2800" lang="en-US"/>
          </a:p>
          <a:p>
            <a:r>
              <a:rPr altLang="en-US" dirty="0" sz="2800" lang="en-US"/>
              <a:t>The positive charge of the nucleus is entirely due to the charges of protons, since the neutrons do not have any net electric charge</a:t>
            </a:r>
          </a:p>
        </p:txBody>
      </p:sp>
      <p:sp>
        <p:nvSpPr>
          <p:cNvPr id="1048721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22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23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16</a:t>
            </a:fld>
            <a:endParaRPr dirty="0" lang="en-US"/>
          </a:p>
        </p:txBody>
      </p:sp>
      <p:pic>
        <p:nvPicPr>
          <p:cNvPr id="209719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9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24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25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26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28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29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altLang="en-US" dirty="0" sz="2800" lang="en-US"/>
              <a:t>The charge of an object can be regarded as the algebraic sum of all the elementary atomic charges which make up the object. </a:t>
            </a:r>
          </a:p>
          <a:p>
            <a:endParaRPr altLang="en-US" dirty="0" sz="2800" lang="en-US"/>
          </a:p>
          <a:p>
            <a:r>
              <a:rPr altLang="en-US" dirty="0" sz="2800" lang="en-US"/>
              <a:t>The </a:t>
            </a:r>
            <a:r>
              <a:rPr altLang="en-US" b="1" dirty="0" sz="2800" i="1" lang="en-US"/>
              <a:t>electric</a:t>
            </a:r>
            <a:r>
              <a:rPr altLang="en-US" b="1" dirty="0" sz="2800" lang="en-US"/>
              <a:t> </a:t>
            </a:r>
            <a:r>
              <a:rPr altLang="en-US" b="1" dirty="0" sz="2800" i="1" lang="en-US"/>
              <a:t>charge</a:t>
            </a:r>
            <a:r>
              <a:rPr altLang="en-US" b="1" dirty="0" sz="2800" lang="en-US"/>
              <a:t> </a:t>
            </a:r>
            <a:r>
              <a:rPr altLang="en-US" dirty="0" sz="2800" lang="en-US"/>
              <a:t>is an </a:t>
            </a:r>
            <a:r>
              <a:rPr altLang="en-US" b="1" dirty="0" sz="2800" lang="en-US"/>
              <a:t>intrinsic property </a:t>
            </a:r>
            <a:r>
              <a:rPr altLang="en-US" dirty="0" sz="2800" lang="en-US"/>
              <a:t>of the elementary particles, such as electron or proton, just as </a:t>
            </a:r>
            <a:r>
              <a:rPr altLang="en-US" b="1" dirty="0" sz="2800" lang="en-US"/>
              <a:t>mass</a:t>
            </a:r>
            <a:r>
              <a:rPr altLang="en-US" dirty="0" sz="2800" lang="en-US"/>
              <a:t> is an intrinsic property of </a:t>
            </a:r>
            <a:r>
              <a:rPr altLang="en-US" b="1" dirty="0" sz="2800" lang="en-US"/>
              <a:t>matter</a:t>
            </a:r>
            <a:r>
              <a:rPr altLang="en-US" dirty="0" sz="2800" lang="en-US"/>
              <a:t>.</a:t>
            </a:r>
            <a:endParaRPr altLang="en-US" dirty="0" sz="2800" lang="en-GB"/>
          </a:p>
        </p:txBody>
      </p:sp>
      <p:sp>
        <p:nvSpPr>
          <p:cNvPr id="104873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99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3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3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17</a:t>
            </a:fld>
            <a:endParaRPr dirty="0" lang="en-US"/>
          </a:p>
        </p:txBody>
      </p:sp>
      <p:pic>
        <p:nvPicPr>
          <p:cNvPr id="2097200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01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33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3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35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37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38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dirty="0" sz="2800" lang="en-GB"/>
              <a:t>Thus, electric charge is a property (characteristic) associated with fundamental particles wherever they exist.</a:t>
            </a:r>
          </a:p>
          <a:p>
            <a:r>
              <a:rPr dirty="0" sz="2800" lang="en-US"/>
              <a:t>Mass can create a gravitational field </a:t>
            </a:r>
            <a:r>
              <a:rPr b="1" dirty="0" sz="2800" i="1" lang="en-US"/>
              <a:t>g</a:t>
            </a:r>
            <a:r>
              <a:rPr dirty="0" sz="2800" lang="en-US"/>
              <a:t>, which in turn can exert a force </a:t>
            </a:r>
            <a:r>
              <a:rPr dirty="0" sz="2800" i="1" lang="en-US"/>
              <a:t>m</a:t>
            </a:r>
            <a:r>
              <a:rPr b="1" dirty="0" sz="2800" i="1" lang="en-US"/>
              <a:t>g</a:t>
            </a:r>
            <a:r>
              <a:rPr dirty="0" sz="2800" lang="en-US"/>
              <a:t> on a body of mass </a:t>
            </a:r>
            <a:r>
              <a:rPr dirty="0" sz="2800" i="1" lang="en-US"/>
              <a:t>m</a:t>
            </a:r>
            <a:r>
              <a:rPr dirty="0" sz="2800" lang="en-US"/>
              <a:t>.</a:t>
            </a:r>
          </a:p>
          <a:p>
            <a:r>
              <a:rPr dirty="0" sz="2800" lang="en-US"/>
              <a:t>Thus, mass m can create gravitational force </a:t>
            </a:r>
            <a:r>
              <a:rPr b="1" dirty="0" sz="2800" i="1" lang="en-US" err="1"/>
              <a:t>F</a:t>
            </a:r>
            <a:r>
              <a:rPr baseline="-25000" b="1" dirty="0" sz="2800" i="1" lang="en-US" err="1"/>
              <a:t>g</a:t>
            </a:r>
            <a:r>
              <a:rPr b="1" dirty="0" sz="2800" i="1" lang="en-US"/>
              <a:t> = mg.</a:t>
            </a:r>
          </a:p>
          <a:p>
            <a:r>
              <a:rPr dirty="0" sz="2800" lang="en-US"/>
              <a:t> </a:t>
            </a:r>
            <a:r>
              <a:rPr dirty="0" sz="2800" i="1" lang="en-US"/>
              <a:t>Electric charge</a:t>
            </a:r>
            <a:r>
              <a:rPr dirty="0" sz="2800" lang="en-US"/>
              <a:t>, like mass, is an important inherent property of matter which can be present in both large and small bodies. </a:t>
            </a:r>
          </a:p>
        </p:txBody>
      </p:sp>
      <p:sp>
        <p:nvSpPr>
          <p:cNvPr id="1048739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0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40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4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18</a:t>
            </a:fld>
            <a:endParaRPr dirty="0" lang="en-US"/>
          </a:p>
        </p:txBody>
      </p:sp>
      <p:pic>
        <p:nvPicPr>
          <p:cNvPr id="2097203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04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42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43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44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47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dirty="0" sz="2800" lang="en-US"/>
              <a:t>Electric charge q can create electric field </a:t>
            </a:r>
            <a:r>
              <a:rPr b="1" dirty="0" sz="2800" i="1" lang="en-US"/>
              <a:t>E</a:t>
            </a:r>
            <a:r>
              <a:rPr dirty="0" sz="2800" lang="en-US"/>
              <a:t> in space, which can also exert a force </a:t>
            </a:r>
            <a:r>
              <a:rPr dirty="0" sz="2800" i="1" lang="en-US" err="1"/>
              <a:t>q</a:t>
            </a:r>
            <a:r>
              <a:rPr b="1" dirty="0" sz="2800" i="1" lang="en-US" err="1"/>
              <a:t>E</a:t>
            </a:r>
            <a:r>
              <a:rPr dirty="0" sz="2800" lang="en-US"/>
              <a:t> on another body of charge </a:t>
            </a:r>
            <a:r>
              <a:rPr dirty="0" sz="2800" i="1" lang="en-US"/>
              <a:t>q</a:t>
            </a:r>
            <a:r>
              <a:rPr dirty="0" sz="2800" lang="en-US"/>
              <a:t>. </a:t>
            </a:r>
          </a:p>
          <a:p>
            <a:r>
              <a:rPr dirty="0" sz="2800" lang="en-US"/>
              <a:t>Thus, electric charge q can create electric or electrostatic force </a:t>
            </a:r>
            <a:r>
              <a:rPr b="1" dirty="0" sz="2800" i="1" lang="en-US"/>
              <a:t>F</a:t>
            </a:r>
            <a:r>
              <a:rPr baseline="-25000" b="1" dirty="0" sz="2800" i="1" lang="en-US"/>
              <a:t>E</a:t>
            </a:r>
            <a:r>
              <a:rPr b="1" dirty="0" sz="2800" i="1" lang="en-US"/>
              <a:t> = </a:t>
            </a:r>
            <a:r>
              <a:rPr b="1" dirty="0" sz="2800" i="1" lang="en-US" err="1"/>
              <a:t>qE</a:t>
            </a:r>
            <a:r>
              <a:rPr b="1" dirty="0" sz="2800" i="1" lang="en-US"/>
              <a:t>.</a:t>
            </a:r>
          </a:p>
          <a:p>
            <a:r>
              <a:rPr dirty="0" sz="2800" lang="en-US"/>
              <a:t> These fields in turn transmit forces to other charged bodies and thereby affect their motion.</a:t>
            </a:r>
          </a:p>
          <a:p>
            <a:r>
              <a:rPr dirty="0" sz="2800" lang="en-US"/>
              <a:t>Therefore, the region in space around the charged body, where electric forces can be experienced defines </a:t>
            </a:r>
            <a:r>
              <a:rPr b="1" dirty="0" sz="2800" lang="en-US"/>
              <a:t>electric field</a:t>
            </a:r>
            <a:r>
              <a:rPr dirty="0" sz="2800" lang="en-US"/>
              <a:t>.</a:t>
            </a:r>
            <a:endParaRPr dirty="0" sz="2800" lang="en-GB"/>
          </a:p>
        </p:txBody>
      </p:sp>
      <p:sp>
        <p:nvSpPr>
          <p:cNvPr id="104874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0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4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5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19</a:t>
            </a:fld>
            <a:endParaRPr dirty="0" lang="en-US"/>
          </a:p>
        </p:txBody>
      </p:sp>
      <p:pic>
        <p:nvPicPr>
          <p:cNvPr id="2097206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07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5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5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53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457200" y="78695"/>
            <a:ext cx="8229600" cy="1143000"/>
          </a:xfrm>
        </p:spPr>
        <p:txBody>
          <a:bodyPr/>
          <a:p>
            <a:pPr algn="l"/>
            <a:r>
              <a:rPr altLang="en-US" b="1" dirty="0" lang="en-GB"/>
              <a:t>COURSE OUTLINE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457200" y="994559"/>
            <a:ext cx="8229600" cy="4741423"/>
          </a:xfrm>
        </p:spPr>
        <p:txBody>
          <a:bodyPr>
            <a:normAutofit/>
          </a:bodyPr>
          <a:p>
            <a:pPr indent="-274320" marL="274320">
              <a:buClr>
                <a:schemeClr val="accent3"/>
              </a:buClr>
              <a:buNone/>
            </a:pPr>
            <a:r>
              <a:rPr b="1" dirty="0" sz="2800" lang="en-GB"/>
              <a:t>Unit 1: Basic Concepts and Elements</a:t>
            </a:r>
            <a:endParaRPr dirty="0" sz="2800" lang="en-GB"/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Charge and Matter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US"/>
              <a:t>Force, Energy and Power</a:t>
            </a:r>
            <a:endParaRPr dirty="0" sz="2800" lang="en-GB"/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Resistor, Capacitor and Inductor</a:t>
            </a:r>
          </a:p>
          <a:p>
            <a:pPr indent="-274320" marL="274320">
              <a:buClr>
                <a:schemeClr val="accent3"/>
              </a:buClr>
              <a:buNone/>
            </a:pPr>
            <a:endParaRPr dirty="0" sz="2800" lang="en-GB"/>
          </a:p>
        </p:txBody>
      </p:sp>
      <p:sp>
        <p:nvSpPr>
          <p:cNvPr id="104860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0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0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</a:t>
            </a:fld>
            <a:endParaRPr dirty="0" lang="en-US"/>
          </a:p>
        </p:txBody>
      </p:sp>
      <p:pic>
        <p:nvPicPr>
          <p:cNvPr id="209715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5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03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0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5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5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spcBef>
                <a:spcPct val="0"/>
              </a:spcBef>
            </a:pPr>
            <a:r>
              <a:rPr dirty="0" sz="2800" lang="en-GB"/>
              <a:t>Since charge is a fundamental property of matter (like mass) it needs a unit.</a:t>
            </a:r>
          </a:p>
          <a:p>
            <a:pPr>
              <a:spcBef>
                <a:spcPct val="0"/>
              </a:spcBef>
            </a:pPr>
            <a:r>
              <a:rPr dirty="0" sz="2800" lang="en-GB"/>
              <a:t>A natural unit would be </a:t>
            </a:r>
            <a:r>
              <a:rPr b="1" dirty="0" sz="2800" lang="en-GB"/>
              <a:t>e</a:t>
            </a:r>
            <a:r>
              <a:rPr dirty="0" sz="2800" lang="en-GB"/>
              <a:t>, the charge of the electron. The SI unit is the Coulomb (C)</a:t>
            </a:r>
          </a:p>
          <a:p>
            <a:pPr indent="0" marL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dirty="0" sz="2800" lang="en-GB"/>
              <a:t>    |e| = 1.60219 x 10</a:t>
            </a:r>
            <a:r>
              <a:rPr baseline="30000" dirty="0" sz="2800" lang="en-GB"/>
              <a:t>-19</a:t>
            </a:r>
            <a:r>
              <a:rPr dirty="0" sz="2800" lang="en-GB"/>
              <a:t> C  (i.e. 1C = 6.2 x 10</a:t>
            </a:r>
            <a:r>
              <a:rPr baseline="30000" dirty="0" sz="2800" lang="en-GB"/>
              <a:t>18</a:t>
            </a:r>
            <a:r>
              <a:rPr dirty="0" sz="2800" lang="en-GB"/>
              <a:t> |e|)</a:t>
            </a:r>
          </a:p>
          <a:p>
            <a:pPr>
              <a:spcBef>
                <a:spcPct val="0"/>
              </a:spcBef>
            </a:pPr>
            <a:endParaRPr dirty="0" sz="2800" lang="en-US"/>
          </a:p>
          <a:p>
            <a:pPr>
              <a:spcBef>
                <a:spcPct val="0"/>
              </a:spcBef>
            </a:pPr>
            <a:r>
              <a:rPr dirty="0" sz="2800" lang="en-US"/>
              <a:t>Any charge </a:t>
            </a:r>
            <a:r>
              <a:rPr dirty="0" sz="2800" i="1" lang="en-US"/>
              <a:t>q</a:t>
            </a:r>
            <a:r>
              <a:rPr dirty="0" sz="2800" lang="en-US"/>
              <a:t>, occurring in nature can be expressed as </a:t>
            </a:r>
          </a:p>
          <a:p>
            <a:pPr indent="0" marL="0">
              <a:spcBef>
                <a:spcPct val="0"/>
              </a:spcBef>
              <a:buNone/>
            </a:pPr>
            <a:endParaRPr dirty="0" sz="2800" lang="en-US"/>
          </a:p>
          <a:p>
            <a:pPr indent="0" marL="0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dirty="0" sz="2800" lang="en-US"/>
              <a:t>    where N is an integer and </a:t>
            </a:r>
            <a:r>
              <a:rPr dirty="0" sz="2800" i="1" lang="en-US"/>
              <a:t>e = 1.6x10</a:t>
            </a:r>
            <a:r>
              <a:rPr baseline="30000" dirty="0" sz="2800" i="1" lang="en-US"/>
              <a:t>-19</a:t>
            </a:r>
            <a:r>
              <a:rPr dirty="0" sz="2800" i="1" lang="en-US"/>
              <a:t>C</a:t>
            </a:r>
          </a:p>
          <a:p>
            <a:pPr indent="0" marL="0">
              <a:spcBef>
                <a:spcPct val="0"/>
              </a:spcBef>
              <a:buFont typeface="Wingdings" panose="05000000000000000000" pitchFamily="2" charset="2"/>
              <a:buNone/>
            </a:pPr>
            <a:endParaRPr dirty="0" sz="2800" lang="en-GB"/>
          </a:p>
        </p:txBody>
      </p:sp>
      <p:sp>
        <p:nvSpPr>
          <p:cNvPr id="104875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0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5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5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20</a:t>
            </a:fld>
            <a:endParaRPr dirty="0" lang="en-US"/>
          </a:p>
        </p:txBody>
      </p:sp>
      <p:pic>
        <p:nvPicPr>
          <p:cNvPr id="209720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1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6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6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62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04" name="Object 2"/>
          <p:cNvGraphicFramePr>
            <a:graphicFrameLocks noChangeAspect="1"/>
          </p:cNvGraphicFramePr>
          <p:nvPr/>
        </p:nvGraphicFramePr>
        <p:xfrm>
          <a:off x="2602632" y="3823690"/>
          <a:ext cx="2351923" cy="45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1218" imgH="203112" imgW="558558" progId="Equation.3">
                  <p:embed/>
                </p:oleObj>
              </mc:Choice>
              <mc:Fallback>
                <p:oleObj name="Equation" r:id="rId7" imgH="203112" imgW="558558" progId="Equation.3">
                  <p:embed/>
                  <p:pic>
                    <p:nvPicPr>
                      <p:cNvPr id="20972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2632" y="3823690"/>
                        <a:ext cx="2351923" cy="453779"/>
                      </a:xfrm>
                      <a:prstGeom prst="rect"/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Object 3"/>
          <p:cNvGraphicFramePr>
            <a:graphicFrameLocks noChangeAspect="1"/>
          </p:cNvGraphicFramePr>
          <p:nvPr/>
        </p:nvGraphicFramePr>
        <p:xfrm>
          <a:off x="1665824" y="5175227"/>
          <a:ext cx="54721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1219" imgH="228600" imgW="1371600" progId="Equation.3">
                  <p:embed/>
                </p:oleObj>
              </mc:Choice>
              <mc:Fallback>
                <p:oleObj name="Equation" r:id="rId9" imgH="228600" imgW="1371600" progId="Equation.3">
                  <p:embed/>
                  <p:pic>
                    <p:nvPicPr>
                      <p:cNvPr id="20972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824" y="5175227"/>
                        <a:ext cx="5472112" cy="576262"/>
                      </a:xfrm>
                      <a:prstGeom prst="rect"/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6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6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altLang="en-US" dirty="0" sz="2800" lang="en-US"/>
              <a:t>Electric charge is thus said to be </a:t>
            </a:r>
            <a:r>
              <a:rPr altLang="en-US" dirty="0" sz="2800" lang="en-US" err="1"/>
              <a:t>quantised</a:t>
            </a:r>
            <a:r>
              <a:rPr altLang="en-US" dirty="0" sz="2800" lang="en-US"/>
              <a:t> and exists only in discrete amounts (values) such as </a:t>
            </a:r>
            <a:r>
              <a:rPr altLang="en-US" dirty="0" sz="2800" lang="en-US" u="sng"/>
              <a:t>+</a:t>
            </a:r>
            <a:r>
              <a:rPr altLang="en-US" dirty="0" sz="2800" lang="en-US"/>
              <a:t>1e, </a:t>
            </a:r>
            <a:r>
              <a:rPr altLang="en-US" dirty="0" sz="2800" lang="en-US" u="sng"/>
              <a:t>+</a:t>
            </a:r>
            <a:r>
              <a:rPr altLang="en-US" dirty="0" sz="2800" lang="en-US"/>
              <a:t>2e, </a:t>
            </a:r>
            <a:r>
              <a:rPr altLang="en-US" dirty="0" sz="2800" lang="en-US" u="sng"/>
              <a:t>+</a:t>
            </a:r>
            <a:r>
              <a:rPr altLang="en-US" dirty="0" sz="2800" lang="en-US"/>
              <a:t>3e, etc. </a:t>
            </a:r>
          </a:p>
          <a:p>
            <a:r>
              <a:rPr altLang="en-US" dirty="0" sz="2800" lang="en-US"/>
              <a:t>For example the cations Na</a:t>
            </a:r>
            <a:r>
              <a:rPr altLang="en-US" baseline="30000" dirty="0" sz="2800" lang="en-US"/>
              <a:t>+</a:t>
            </a:r>
            <a:r>
              <a:rPr altLang="en-US" dirty="0" sz="2800" lang="en-US"/>
              <a:t>, Mg</a:t>
            </a:r>
            <a:r>
              <a:rPr altLang="en-US" baseline="30000" dirty="0" sz="2800" lang="en-US"/>
              <a:t>2+</a:t>
            </a:r>
            <a:r>
              <a:rPr altLang="en-US" dirty="0" sz="2800" lang="en-US"/>
              <a:t> and Al</a:t>
            </a:r>
            <a:r>
              <a:rPr altLang="en-US" baseline="30000" dirty="0" sz="2800" lang="en-US"/>
              <a:t>3+</a:t>
            </a:r>
            <a:r>
              <a:rPr altLang="en-US" dirty="0" sz="2800" lang="en-US"/>
              <a:t> have charges +e, +2e and +3e respectively.</a:t>
            </a:r>
          </a:p>
          <a:p>
            <a:r>
              <a:rPr altLang="en-US" dirty="0" sz="2800" lang="en-US"/>
              <a:t>Thus the magnitude of these charges on the cations are 1.6x10</a:t>
            </a:r>
            <a:r>
              <a:rPr altLang="en-US" baseline="30000" dirty="0" sz="2800" lang="en-US"/>
              <a:t>-19</a:t>
            </a:r>
            <a:r>
              <a:rPr altLang="en-US" dirty="0" sz="2800" lang="en-US"/>
              <a:t>C, 3.2x10</a:t>
            </a:r>
            <a:r>
              <a:rPr altLang="en-US" baseline="30000" dirty="0" sz="2800" lang="en-US"/>
              <a:t>-19</a:t>
            </a:r>
            <a:r>
              <a:rPr altLang="en-US" dirty="0" sz="2800" lang="en-US"/>
              <a:t>C and 4.8x10</a:t>
            </a:r>
            <a:r>
              <a:rPr altLang="en-US" baseline="30000" dirty="0" sz="2800" lang="en-US"/>
              <a:t>-19</a:t>
            </a:r>
            <a:r>
              <a:rPr altLang="en-US" dirty="0" sz="2800" lang="en-US"/>
              <a:t>C respectively.</a:t>
            </a:r>
          </a:p>
          <a:p>
            <a:r>
              <a:rPr altLang="en-US" dirty="0" sz="2800" lang="en-US"/>
              <a:t>Similarly charges on Cl</a:t>
            </a:r>
            <a:r>
              <a:rPr altLang="en-US" baseline="30000" dirty="0" sz="2800" lang="en-US"/>
              <a:t>-</a:t>
            </a:r>
            <a:r>
              <a:rPr altLang="en-US" dirty="0" sz="2800" lang="en-US"/>
              <a:t> and SO</a:t>
            </a:r>
            <a:r>
              <a:rPr altLang="en-US" baseline="-25000" dirty="0" sz="2800" lang="en-US"/>
              <a:t>4</a:t>
            </a:r>
            <a:r>
              <a:rPr altLang="en-US" baseline="30000" dirty="0" sz="2800" lang="en-US"/>
              <a:t>-2</a:t>
            </a:r>
            <a:r>
              <a:rPr altLang="en-US" dirty="0" sz="2800" lang="en-US"/>
              <a:t> have values of </a:t>
            </a:r>
          </a:p>
          <a:p>
            <a:pPr indent="0" marL="0">
              <a:buNone/>
            </a:pPr>
            <a:r>
              <a:rPr altLang="en-US" dirty="0" sz="2800" lang="en-US"/>
              <a:t>    -1.6x10</a:t>
            </a:r>
            <a:r>
              <a:rPr altLang="en-US" baseline="30000" dirty="0" sz="2800" lang="en-US"/>
              <a:t>-19</a:t>
            </a:r>
            <a:r>
              <a:rPr altLang="en-US" dirty="0" sz="2800" lang="en-US"/>
              <a:t>C and -3.2x10</a:t>
            </a:r>
            <a:r>
              <a:rPr altLang="en-US" baseline="30000" dirty="0" sz="2800" lang="en-US"/>
              <a:t>-19</a:t>
            </a:r>
            <a:r>
              <a:rPr altLang="en-US" dirty="0" sz="2800" lang="en-US"/>
              <a:t>C respectively</a:t>
            </a:r>
            <a:endParaRPr dirty="0" sz="2800" lang="en-GB"/>
          </a:p>
        </p:txBody>
      </p:sp>
      <p:sp>
        <p:nvSpPr>
          <p:cNvPr id="104876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1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6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6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21</a:t>
            </a:fld>
            <a:endParaRPr dirty="0" lang="en-US"/>
          </a:p>
        </p:txBody>
      </p:sp>
      <p:pic>
        <p:nvPicPr>
          <p:cNvPr id="2097216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17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6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7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7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7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7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r>
              <a:rPr altLang="en-US" dirty="0" sz="2800" lang="en-US"/>
              <a:t>Another important feature of charge is that </a:t>
            </a:r>
            <a:r>
              <a:rPr altLang="en-US" dirty="0" sz="2800" i="1" lang="en-US"/>
              <a:t>electric charge is always conserved</a:t>
            </a:r>
          </a:p>
          <a:p>
            <a:r>
              <a:rPr altLang="en-US" dirty="0" sz="2800" lang="en-US"/>
              <a:t> In any interaction or reaction, the initial and final values of the total electric charge must be the same. </a:t>
            </a:r>
          </a:p>
          <a:p>
            <a:r>
              <a:rPr altLang="en-US" dirty="0" sz="2800" lang="en-US"/>
              <a:t>Thus, </a:t>
            </a:r>
            <a:r>
              <a:rPr altLang="en-US" dirty="0" sz="2800" i="1" lang="en-US"/>
              <a:t>total electric charge is neither created nor is it destroyed.</a:t>
            </a:r>
            <a:r>
              <a:rPr altLang="en-US" dirty="0" sz="2800" lang="en-US"/>
              <a:t>  </a:t>
            </a:r>
            <a:endParaRPr altLang="en-US" dirty="0" sz="2800" lang="en-GB"/>
          </a:p>
        </p:txBody>
      </p:sp>
      <p:sp>
        <p:nvSpPr>
          <p:cNvPr id="104877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1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7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7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22</a:t>
            </a:fld>
            <a:endParaRPr dirty="0" lang="en-US"/>
          </a:p>
        </p:txBody>
      </p:sp>
      <p:pic>
        <p:nvPicPr>
          <p:cNvPr id="209721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2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7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7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80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8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83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dirty="0" sz="2800" lang="en-GB"/>
              <a:t>Matter or solid state materials may be classified into insulators, semiconductors and conductors.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Insulators:</a:t>
            </a:r>
            <a:r>
              <a:rPr altLang="en-US" dirty="0" sz="2800" lang="en-GB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GB"/>
              <a:t>From </a:t>
            </a:r>
            <a:r>
              <a:rPr altLang="en-US" b="1" dirty="0" sz="2800" lang="en-GB"/>
              <a:t>atomic point of view</a:t>
            </a:r>
            <a:r>
              <a:rPr altLang="en-US" b="1" dirty="0" sz="2800" lang="en-US"/>
              <a:t> </a:t>
            </a:r>
            <a:r>
              <a:rPr altLang="en-US" dirty="0" sz="2800" lang="en-US"/>
              <a:t>electrons in insulators are firmly (tightly) bound to the nucleus. </a:t>
            </a:r>
          </a:p>
          <a:p>
            <a:pPr>
              <a:buFont typeface="Wingdings" panose="05000000000000000000" pitchFamily="2" charset="2"/>
              <a:buChar char="§"/>
            </a:pPr>
            <a:endParaRPr altLang="en-US" dirty="0" sz="2800" lang="en-US"/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US"/>
              <a:t>Thus unable to move under applied potential difference for electrical conduction.</a:t>
            </a:r>
          </a:p>
          <a:p>
            <a:pPr>
              <a:buFont typeface="Wingdings" panose="05000000000000000000" pitchFamily="2" charset="2"/>
              <a:buChar char="§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GB"/>
              <a:t>Therefore, electrical conduction in insulators is by the  mechanism of </a:t>
            </a:r>
            <a:r>
              <a:rPr altLang="en-US" b="1" dirty="0" sz="2800" i="1" lang="en-GB"/>
              <a:t>dielectric conduction</a:t>
            </a:r>
            <a:r>
              <a:rPr altLang="en-US" dirty="0" sz="2800" lang="en-GB"/>
              <a:t>.</a:t>
            </a:r>
          </a:p>
        </p:txBody>
      </p:sp>
      <p:sp>
        <p:nvSpPr>
          <p:cNvPr id="104878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2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8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8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23</a:t>
            </a:fld>
            <a:endParaRPr dirty="0" lang="en-US"/>
          </a:p>
        </p:txBody>
      </p:sp>
      <p:pic>
        <p:nvPicPr>
          <p:cNvPr id="209722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2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8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8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89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9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792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b="1" dirty="0" sz="2800" lang="en-GB"/>
              <a:t>Semiconductors</a:t>
            </a:r>
            <a:r>
              <a:rPr dirty="0" sz="2800" lang="en-GB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dirty="0" sz="2800" lang="en-GB"/>
              <a:t>Electrons </a:t>
            </a:r>
            <a:r>
              <a:rPr dirty="0" sz="2800" lang="en-US"/>
              <a:t> in semiconductors are relatively not firmly (tightly) bound to the nucleus.</a:t>
            </a:r>
          </a:p>
          <a:p>
            <a:pPr>
              <a:buFont typeface="Wingdings" panose="05000000000000000000" pitchFamily="2" charset="2"/>
              <a:buChar char="§"/>
            </a:pPr>
            <a:endParaRPr dirty="0" sz="2800" lang="en-US"/>
          </a:p>
          <a:p>
            <a:pPr>
              <a:buFont typeface="Wingdings" panose="05000000000000000000" pitchFamily="2" charset="2"/>
              <a:buChar char="§"/>
            </a:pPr>
            <a:r>
              <a:rPr dirty="0" sz="2800" lang="en-US"/>
              <a:t>Thus only few electrons are able to move under applied potential difference for electrical conduction.</a:t>
            </a:r>
          </a:p>
          <a:p>
            <a:pPr indent="0" marL="0">
              <a:buNone/>
            </a:pPr>
            <a:r>
              <a:rPr dirty="0" sz="2800" lang="en-GB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dirty="0" sz="2800" lang="en-GB"/>
              <a:t>However, electrons can be generated  to take part in </a:t>
            </a:r>
            <a:r>
              <a:rPr b="1" dirty="0" sz="2800" i="1" lang="en-GB"/>
              <a:t>electronic semi-conduction</a:t>
            </a:r>
            <a:r>
              <a:rPr dirty="0" sz="2800" lang="en-GB"/>
              <a:t>.</a:t>
            </a:r>
          </a:p>
        </p:txBody>
      </p:sp>
      <p:sp>
        <p:nvSpPr>
          <p:cNvPr id="104879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2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794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79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24</a:t>
            </a:fld>
            <a:endParaRPr dirty="0" lang="en-US"/>
          </a:p>
        </p:txBody>
      </p:sp>
      <p:pic>
        <p:nvPicPr>
          <p:cNvPr id="2097225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26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79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79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798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00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01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Conductors</a:t>
            </a:r>
            <a:r>
              <a:rPr altLang="en-US" dirty="0" sz="2800" lang="en-GB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US"/>
              <a:t>In metallic conducting materials some of the electrons are very loosely bound to the nucleus.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US"/>
              <a:t>Thus electrons can move about freely within the crystal structure.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US"/>
              <a:t>Such electrons are called free electrons or conduction electrons.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altLang="en-US" dirty="0" sz="2800" lang="en-GB"/>
              <a:t>Therefore, electric current through metals is by </a:t>
            </a:r>
            <a:r>
              <a:rPr altLang="en-US" b="1" dirty="0" sz="2800" i="1" lang="en-GB"/>
              <a:t>electronic conduction.</a:t>
            </a:r>
          </a:p>
        </p:txBody>
      </p:sp>
      <p:sp>
        <p:nvSpPr>
          <p:cNvPr id="1048802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27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03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0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25</a:t>
            </a:fld>
            <a:endParaRPr dirty="0" lang="en-US"/>
          </a:p>
        </p:txBody>
      </p:sp>
      <p:pic>
        <p:nvPicPr>
          <p:cNvPr id="2097228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29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05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06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07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09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10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Force</a:t>
            </a:r>
            <a:r>
              <a:rPr altLang="en-US" dirty="0" sz="2800" lang="en-GB"/>
              <a:t>:</a:t>
            </a:r>
          </a:p>
          <a:p>
            <a:r>
              <a:rPr dirty="0" sz="2800" lang="en-US">
                <a:latin typeface="Arial" charset="0"/>
              </a:rPr>
              <a:t>The electrical force between two stationary charged particles is given by Coulomb’s Law.</a:t>
            </a:r>
          </a:p>
          <a:p>
            <a:r>
              <a:rPr dirty="0" sz="2800" lang="en-US">
                <a:latin typeface="Arial" charset="0"/>
              </a:rPr>
              <a:t>The force is: </a:t>
            </a:r>
          </a:p>
          <a:p>
            <a:pPr indent="-514350" marL="514350">
              <a:buFont typeface="+mj-lt"/>
              <a:buAutoNum type="arabicParenR"/>
            </a:pPr>
            <a:r>
              <a:rPr b="1" dirty="0" sz="2800" lang="en-US">
                <a:latin typeface="Arial" charset="0"/>
              </a:rPr>
              <a:t>directly proportional </a:t>
            </a:r>
            <a:r>
              <a:rPr dirty="0" sz="2800" lang="en-US">
                <a:latin typeface="Arial" charset="0"/>
              </a:rPr>
              <a:t>to the product of the charges, </a:t>
            </a:r>
            <a:r>
              <a:rPr b="1" dirty="0" sz="2800" i="1" lang="en-US">
                <a:latin typeface="Arial" charset="0"/>
              </a:rPr>
              <a:t>q</a:t>
            </a:r>
            <a:r>
              <a:rPr baseline="-25000" b="1" dirty="0" sz="2800" lang="en-US">
                <a:latin typeface="Arial" charset="0"/>
              </a:rPr>
              <a:t>1</a:t>
            </a:r>
            <a:r>
              <a:rPr b="1" dirty="0" sz="2800" lang="en-US">
                <a:latin typeface="Arial" charset="0"/>
              </a:rPr>
              <a:t> </a:t>
            </a:r>
            <a:r>
              <a:rPr dirty="0" sz="2800" lang="en-US">
                <a:latin typeface="Arial" charset="0"/>
              </a:rPr>
              <a:t>and </a:t>
            </a:r>
            <a:r>
              <a:rPr b="1" dirty="0" sz="2800" i="1" lang="en-US">
                <a:latin typeface="Arial" charset="0"/>
              </a:rPr>
              <a:t>q</a:t>
            </a:r>
            <a:r>
              <a:rPr baseline="-25000" b="1" dirty="0" sz="2800" lang="en-US">
                <a:latin typeface="Arial" charset="0"/>
              </a:rPr>
              <a:t>2</a:t>
            </a:r>
            <a:r>
              <a:rPr dirty="0" sz="2800" lang="en-US">
                <a:latin typeface="Arial" charset="0"/>
              </a:rPr>
              <a:t>, on the two particles.</a:t>
            </a:r>
          </a:p>
          <a:p>
            <a:pPr indent="-514350" marL="514350">
              <a:buFont typeface="+mj-lt"/>
              <a:buAutoNum type="arabicParenR"/>
            </a:pPr>
            <a:endParaRPr dirty="0" sz="2800" lang="en-US">
              <a:latin typeface="Arial" charset="0"/>
            </a:endParaRPr>
          </a:p>
          <a:p>
            <a:pPr indent="-514350" marL="514350">
              <a:buFont typeface="+mj-lt"/>
              <a:buAutoNum type="arabicParenR"/>
            </a:pPr>
            <a:r>
              <a:rPr b="1" dirty="0" sz="2800" lang="en-US">
                <a:latin typeface="Arial" charset="0"/>
              </a:rPr>
              <a:t>inversely proportional </a:t>
            </a:r>
            <a:r>
              <a:rPr dirty="0" sz="2800" lang="en-US">
                <a:latin typeface="Arial" charset="0"/>
              </a:rPr>
              <a:t>to the square of the separation, </a:t>
            </a:r>
            <a:r>
              <a:rPr dirty="0" sz="2800" i="1" lang="en-US">
                <a:latin typeface="Arial" charset="0"/>
              </a:rPr>
              <a:t>r</a:t>
            </a:r>
            <a:r>
              <a:rPr dirty="0" sz="2800" lang="en-US">
                <a:latin typeface="Arial" charset="0"/>
              </a:rPr>
              <a:t> between the particles and directed along the line joining them.</a:t>
            </a:r>
          </a:p>
        </p:txBody>
      </p:sp>
      <p:sp>
        <p:nvSpPr>
          <p:cNvPr id="1048811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30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12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13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26</a:t>
            </a:fld>
            <a:endParaRPr dirty="0" lang="en-US"/>
          </a:p>
        </p:txBody>
      </p:sp>
      <p:pic>
        <p:nvPicPr>
          <p:cNvPr id="2097231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32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14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15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16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18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19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Force</a:t>
            </a:r>
            <a:r>
              <a:rPr altLang="en-US" dirty="0" sz="2800" lang="en-GB"/>
              <a:t>:</a:t>
            </a:r>
          </a:p>
          <a:p>
            <a:r>
              <a:rPr dirty="0" sz="2800" lang="en-US">
                <a:latin typeface="Arial" charset="0"/>
              </a:rPr>
              <a:t>The force is </a:t>
            </a:r>
            <a:r>
              <a:rPr b="1" dirty="0" sz="2800" lang="en-US">
                <a:latin typeface="Arial" charset="0"/>
              </a:rPr>
              <a:t>attractive</a:t>
            </a:r>
            <a:r>
              <a:rPr dirty="0" sz="2800" lang="en-US">
                <a:latin typeface="Arial" charset="0"/>
              </a:rPr>
              <a:t> if the charges are of </a:t>
            </a:r>
            <a:r>
              <a:rPr b="1" dirty="0" sz="2800" lang="en-US">
                <a:latin typeface="Arial" charset="0"/>
              </a:rPr>
              <a:t>opposite sign</a:t>
            </a:r>
            <a:r>
              <a:rPr dirty="0" sz="2800" lang="en-US">
                <a:latin typeface="Arial" charset="0"/>
              </a:rPr>
              <a:t>.</a:t>
            </a:r>
          </a:p>
          <a:p>
            <a:r>
              <a:rPr dirty="0" sz="2800" lang="en-US">
                <a:latin typeface="Arial" charset="0"/>
              </a:rPr>
              <a:t>The force is </a:t>
            </a:r>
            <a:r>
              <a:rPr b="1" dirty="0" sz="2800" lang="en-US">
                <a:latin typeface="Arial" charset="0"/>
              </a:rPr>
              <a:t>repulsive</a:t>
            </a:r>
            <a:r>
              <a:rPr dirty="0" sz="2800" lang="en-US">
                <a:latin typeface="Arial" charset="0"/>
              </a:rPr>
              <a:t> if the charges are of </a:t>
            </a:r>
            <a:r>
              <a:rPr b="1" dirty="0" sz="2800" lang="en-US">
                <a:latin typeface="Arial" charset="0"/>
              </a:rPr>
              <a:t>like sign</a:t>
            </a:r>
          </a:p>
          <a:p>
            <a:r>
              <a:rPr dirty="0" sz="2800" lang="en-US">
                <a:latin typeface="Arial" charset="0"/>
              </a:rPr>
              <a:t>The force is a </a:t>
            </a:r>
            <a:r>
              <a:rPr b="1" dirty="0" sz="2800" lang="en-US">
                <a:latin typeface="Arial" charset="0"/>
              </a:rPr>
              <a:t>conservative force</a:t>
            </a:r>
            <a:r>
              <a:rPr dirty="0" sz="2800" lang="en-US">
                <a:latin typeface="Arial" charset="0"/>
              </a:rPr>
              <a:t>.</a:t>
            </a:r>
          </a:p>
          <a:p>
            <a:pPr indent="0" marL="0">
              <a:buNone/>
            </a:pPr>
            <a:r>
              <a:rPr dirty="0" sz="2800" lang="en-US">
                <a:latin typeface="Arial" charset="0"/>
              </a:rPr>
              <a:t>      </a:t>
            </a:r>
          </a:p>
          <a:p>
            <a:pPr indent="0" marL="0">
              <a:buNone/>
            </a:pPr>
            <a:r>
              <a:rPr dirty="0" sz="2800" lang="en-US">
                <a:latin typeface="Arial" charset="0"/>
              </a:rPr>
              <a:t>What is a conservative force? Students discuss.</a:t>
            </a:r>
          </a:p>
        </p:txBody>
      </p:sp>
      <p:sp>
        <p:nvSpPr>
          <p:cNvPr id="104882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3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2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2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27</a:t>
            </a:fld>
            <a:endParaRPr dirty="0" lang="en-US"/>
          </a:p>
        </p:txBody>
      </p:sp>
      <p:pic>
        <p:nvPicPr>
          <p:cNvPr id="209723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3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23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2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25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27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28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Force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b="1" dirty="0" sz="2800" lang="en-US">
                <a:latin typeface="Arial" panose="020B0604020202020204" pitchFamily="34" charset="0"/>
              </a:rPr>
              <a:t>Coulomb’s Law, Equation</a:t>
            </a:r>
            <a:endParaRPr altLang="en-US" b="1" dirty="0" sz="3000" lang="en-US">
              <a:latin typeface="Arial" panose="020B0604020202020204" pitchFamily="34" charset="0"/>
            </a:endParaRPr>
          </a:p>
          <a:p>
            <a:r>
              <a:rPr altLang="en-US" dirty="0" sz="3000" lang="en-US">
                <a:latin typeface="Arial" panose="020B0604020202020204" pitchFamily="34" charset="0"/>
              </a:rPr>
              <a:t>Mathematically,</a:t>
            </a:r>
          </a:p>
          <a:p>
            <a:endParaRPr altLang="en-US" dirty="0" sz="3000" lang="en-US">
              <a:latin typeface="Arial" panose="020B0604020202020204" pitchFamily="34" charset="0"/>
            </a:endParaRPr>
          </a:p>
          <a:p>
            <a:endParaRPr altLang="en-US" dirty="0" sz="3000" lang="en-US">
              <a:latin typeface="Arial" panose="020B0604020202020204" pitchFamily="34" charset="0"/>
            </a:endParaRPr>
          </a:p>
          <a:p>
            <a:r>
              <a:rPr altLang="en-US" dirty="0" sz="3000" lang="en-US">
                <a:latin typeface="Arial" panose="020B0604020202020204" pitchFamily="34" charset="0"/>
              </a:rPr>
              <a:t>The SI unit of charge is the </a:t>
            </a:r>
            <a:r>
              <a:rPr altLang="en-US" b="1" dirty="0" sz="3000" lang="en-US">
                <a:latin typeface="Arial" panose="020B0604020202020204" pitchFamily="34" charset="0"/>
              </a:rPr>
              <a:t>coulomb</a:t>
            </a:r>
            <a:r>
              <a:rPr altLang="en-US" dirty="0" sz="3000" lang="en-US">
                <a:latin typeface="Arial" panose="020B0604020202020204" pitchFamily="34" charset="0"/>
              </a:rPr>
              <a:t> (C)</a:t>
            </a:r>
          </a:p>
          <a:p>
            <a:r>
              <a:rPr altLang="en-US" dirty="0" sz="3000" i="1" lang="en-US" err="1">
                <a:latin typeface="Arial" panose="020B0604020202020204" pitchFamily="34" charset="0"/>
              </a:rPr>
              <a:t>k</a:t>
            </a:r>
            <a:r>
              <a:rPr altLang="en-US" baseline="-25000" dirty="0" sz="3000" i="1" lang="en-US" err="1">
                <a:latin typeface="Arial" panose="020B0604020202020204" pitchFamily="34" charset="0"/>
              </a:rPr>
              <a:t>e</a:t>
            </a:r>
            <a:r>
              <a:rPr altLang="en-US" dirty="0" sz="3000" lang="en-US">
                <a:latin typeface="Arial" panose="020B0604020202020204" pitchFamily="34" charset="0"/>
              </a:rPr>
              <a:t> is called the </a:t>
            </a:r>
            <a:r>
              <a:rPr altLang="en-US" b="1" dirty="0" sz="3000" lang="en-US">
                <a:latin typeface="Arial" panose="020B0604020202020204" pitchFamily="34" charset="0"/>
              </a:rPr>
              <a:t>Coulomb constant</a:t>
            </a:r>
          </a:p>
          <a:p>
            <a:pPr lvl="1"/>
            <a:r>
              <a:rPr altLang="en-US" dirty="0" i="1" lang="en-US" err="1">
                <a:latin typeface="Arial" panose="020B0604020202020204" pitchFamily="34" charset="0"/>
              </a:rPr>
              <a:t>k</a:t>
            </a:r>
            <a:r>
              <a:rPr altLang="en-US" baseline="-25000" dirty="0" i="1" lang="en-US" err="1">
                <a:latin typeface="Arial" panose="020B0604020202020204" pitchFamily="34" charset="0"/>
              </a:rPr>
              <a:t>e</a:t>
            </a:r>
            <a:r>
              <a:rPr altLang="en-US" dirty="0" lang="en-US">
                <a:latin typeface="Arial" panose="020B0604020202020204" pitchFamily="34" charset="0"/>
              </a:rPr>
              <a:t> =1/4</a:t>
            </a:r>
            <a:r>
              <a:rPr altLang="en-US" dirty="0" i="1" lang="en-US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altLang="en-US" dirty="0" lang="en-GB"/>
              <a:t>Ɛ</a:t>
            </a:r>
            <a:r>
              <a:rPr altLang="en-US" baseline="-25000" dirty="0" lang="en-US">
                <a:latin typeface="Arial" panose="020B0604020202020204" pitchFamily="34" charset="0"/>
              </a:rPr>
              <a:t>o</a:t>
            </a:r>
            <a:r>
              <a:rPr altLang="en-US" dirty="0" lang="en-US">
                <a:latin typeface="Arial" panose="020B0604020202020204" pitchFamily="34" charset="0"/>
              </a:rPr>
              <a:t> = 8.9875 x 10</a:t>
            </a:r>
            <a:r>
              <a:rPr altLang="en-US" baseline="30000" dirty="0" lang="en-US">
                <a:latin typeface="Arial" panose="020B0604020202020204" pitchFamily="34" charset="0"/>
              </a:rPr>
              <a:t>9</a:t>
            </a:r>
            <a:r>
              <a:rPr altLang="en-US" dirty="0" lang="en-US">
                <a:latin typeface="Arial" panose="020B0604020202020204" pitchFamily="34" charset="0"/>
              </a:rPr>
              <a:t> N</a:t>
            </a:r>
            <a:r>
              <a:rPr altLang="en-US" baseline="30000" dirty="0" lang="en-US">
                <a:latin typeface="Arial" panose="020B0604020202020204" pitchFamily="34" charset="0"/>
              </a:rPr>
              <a:t>.</a:t>
            </a:r>
            <a:r>
              <a:rPr altLang="en-US" dirty="0" lang="en-US">
                <a:latin typeface="Arial" panose="020B0604020202020204" pitchFamily="34" charset="0"/>
              </a:rPr>
              <a:t>m</a:t>
            </a:r>
            <a:r>
              <a:rPr altLang="en-US" baseline="30000" dirty="0" lang="en-US">
                <a:latin typeface="Arial" panose="020B0604020202020204" pitchFamily="34" charset="0"/>
              </a:rPr>
              <a:t>2</a:t>
            </a:r>
            <a:r>
              <a:rPr altLang="en-US" dirty="0" lang="en-US">
                <a:latin typeface="Arial" panose="020B0604020202020204" pitchFamily="34" charset="0"/>
              </a:rPr>
              <a:t>/C</a:t>
            </a:r>
            <a:r>
              <a:rPr altLang="en-US" baseline="30000" dirty="0" lang="en-US">
                <a:latin typeface="Arial" panose="020B0604020202020204" pitchFamily="34" charset="0"/>
              </a:rPr>
              <a:t>2</a:t>
            </a:r>
            <a:r>
              <a:rPr altLang="en-US" dirty="0" lang="en-US">
                <a:latin typeface="Arial" panose="020B0604020202020204" pitchFamily="34" charset="0"/>
              </a:rPr>
              <a:t> </a:t>
            </a:r>
          </a:p>
          <a:p>
            <a:pPr lvl="1"/>
            <a:r>
              <a:rPr altLang="en-US" dirty="0" lang="en-GB"/>
              <a:t>Ɛ</a:t>
            </a:r>
            <a:r>
              <a:rPr altLang="en-US" baseline="-25000" dirty="0" lang="en-US">
                <a:latin typeface="Arial" panose="020B0604020202020204" pitchFamily="34" charset="0"/>
              </a:rPr>
              <a:t>o </a:t>
            </a:r>
            <a:r>
              <a:rPr altLang="en-US" dirty="0" lang="en-US">
                <a:latin typeface="Arial" panose="020B0604020202020204" pitchFamily="34" charset="0"/>
              </a:rPr>
              <a:t>is the </a:t>
            </a:r>
            <a:r>
              <a:rPr altLang="en-US" b="1" dirty="0" lang="en-US">
                <a:latin typeface="Arial" panose="020B0604020202020204" pitchFamily="34" charset="0"/>
              </a:rPr>
              <a:t>permittivity of free space</a:t>
            </a:r>
          </a:p>
          <a:p>
            <a:pPr lvl="1"/>
            <a:r>
              <a:rPr altLang="en-US" dirty="0" lang="en-GB"/>
              <a:t>Ɛ</a:t>
            </a:r>
            <a:r>
              <a:rPr altLang="en-US" baseline="-25000" dirty="0" lang="en-US">
                <a:latin typeface="Arial" panose="020B0604020202020204" pitchFamily="34" charset="0"/>
              </a:rPr>
              <a:t>o </a:t>
            </a:r>
            <a:r>
              <a:rPr altLang="en-US" dirty="0" lang="en-US">
                <a:latin typeface="Arial" panose="020B0604020202020204" pitchFamily="34" charset="0"/>
              </a:rPr>
              <a:t>= 8.8542 x 10</a:t>
            </a:r>
            <a:r>
              <a:rPr altLang="en-US" baseline="30000" dirty="0" lang="en-US">
                <a:latin typeface="Arial" panose="020B0604020202020204" pitchFamily="34" charset="0"/>
              </a:rPr>
              <a:t>-12</a:t>
            </a:r>
            <a:r>
              <a:rPr altLang="en-US" dirty="0" lang="en-US">
                <a:latin typeface="Arial" panose="020B0604020202020204" pitchFamily="34" charset="0"/>
              </a:rPr>
              <a:t> C</a:t>
            </a:r>
            <a:r>
              <a:rPr altLang="en-US" baseline="30000" dirty="0" lang="en-US">
                <a:latin typeface="Arial" panose="020B0604020202020204" pitchFamily="34" charset="0"/>
              </a:rPr>
              <a:t>2</a:t>
            </a:r>
            <a:r>
              <a:rPr altLang="en-US" dirty="0" lang="en-US">
                <a:latin typeface="Arial" panose="020B0604020202020204" pitchFamily="34" charset="0"/>
              </a:rPr>
              <a:t> / N</a:t>
            </a:r>
            <a:r>
              <a:rPr altLang="en-US" baseline="30000" dirty="0" lang="en-US">
                <a:latin typeface="Arial" panose="020B0604020202020204" pitchFamily="34" charset="0"/>
              </a:rPr>
              <a:t>.</a:t>
            </a:r>
            <a:r>
              <a:rPr altLang="en-US" dirty="0" lang="en-US">
                <a:latin typeface="Arial" panose="020B0604020202020204" pitchFamily="34" charset="0"/>
              </a:rPr>
              <a:t>m</a:t>
            </a:r>
            <a:r>
              <a:rPr altLang="en-US" baseline="30000" dirty="0" lang="en-US">
                <a:latin typeface="Arial" panose="020B0604020202020204" pitchFamily="34" charset="0"/>
              </a:rPr>
              <a:t>2</a:t>
            </a:r>
            <a:endParaRPr altLang="en-US" dirty="0" lang="en-US">
              <a:latin typeface="Arial" panose="020B0604020202020204" pitchFamily="34" charset="0"/>
            </a:endParaRP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29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3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30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3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28</a:t>
            </a:fld>
            <a:endParaRPr dirty="0" lang="en-US"/>
          </a:p>
        </p:txBody>
      </p:sp>
      <p:pic>
        <p:nvPicPr>
          <p:cNvPr id="209723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3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32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33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34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06" name="Object 4"/>
          <p:cNvGraphicFramePr>
            <a:graphicFrameLocks noChangeAspect="1"/>
          </p:cNvGraphicFramePr>
          <p:nvPr/>
        </p:nvGraphicFramePr>
        <p:xfrm>
          <a:off x="1749778" y="1865737"/>
          <a:ext cx="24384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2139" imgH="304879" imgW="815305" progId="Equation.DSMT4">
                  <p:embed/>
                </p:oleObj>
              </mc:Choice>
              <mc:Fallback>
                <p:oleObj name="Equation" r:id="rId7" imgH="304879" imgW="815305" progId="Equation.DSMT4">
                  <p:embed/>
                  <p:pic>
                    <p:nvPicPr>
                      <p:cNvPr id="20972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778" y="1865737"/>
                        <a:ext cx="2438400" cy="1120775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3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37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Force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b="1" dirty="0" sz="2800" lang="en-US">
                <a:latin typeface="Arial" panose="020B0604020202020204" pitchFamily="34" charset="0"/>
              </a:rPr>
              <a:t>Coulomb’s Law, Equation</a:t>
            </a:r>
            <a:endParaRPr altLang="en-US" b="1" dirty="0" sz="3000" lang="en-US">
              <a:latin typeface="Arial" panose="020B0604020202020204" pitchFamily="34" charset="0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US"/>
              <a:t>It is directed along the line joining </a:t>
            </a:r>
            <a:r>
              <a:rPr altLang="en-US" dirty="0" sz="2800" lang="en-US" err="1"/>
              <a:t>centres</a:t>
            </a:r>
            <a:r>
              <a:rPr altLang="en-US" dirty="0" sz="2800" lang="en-US"/>
              <a:t> of two particles.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US"/>
              <a:t>It is proportional to the product of the magnitude of the two charges.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US"/>
              <a:t>It is inversely proportional to the square of the  separation or distance, r between two charges.</a:t>
            </a:r>
          </a:p>
          <a:p>
            <a:pPr indent="0" marL="0">
              <a:buFont typeface="Wingdings" panose="05000000000000000000" pitchFamily="2" charset="2"/>
              <a:buNone/>
            </a:pPr>
            <a:endParaRPr altLang="en-US" dirty="0" sz="2800" lang="en-US"/>
          </a:p>
          <a:p>
            <a:pPr indent="0" marL="0">
              <a:buFont typeface="Wingdings" panose="05000000000000000000" pitchFamily="2" charset="2"/>
              <a:buNone/>
            </a:pPr>
            <a:r>
              <a:rPr altLang="en-US" dirty="0" sz="2800" lang="en-US"/>
              <a:t>4. The force is attractive if charges are opposite in sign </a:t>
            </a:r>
          </a:p>
          <a:p>
            <a:pPr indent="0" marL="0">
              <a:buFont typeface="Wingdings" panose="05000000000000000000" pitchFamily="2" charset="2"/>
              <a:buNone/>
            </a:pPr>
            <a:r>
              <a:rPr altLang="en-US" dirty="0" sz="2800" lang="en-US"/>
              <a:t>    and repulsive if charges have the same sign.</a:t>
            </a: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3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4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3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4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29</a:t>
            </a:fld>
            <a:endParaRPr dirty="0" lang="en-US"/>
          </a:p>
        </p:txBody>
      </p:sp>
      <p:pic>
        <p:nvPicPr>
          <p:cNvPr id="209724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4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4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4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43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457200" y="78695"/>
            <a:ext cx="8229600" cy="1143000"/>
          </a:xfrm>
        </p:spPr>
        <p:txBody>
          <a:bodyPr/>
          <a:p>
            <a:pPr algn="l"/>
            <a:r>
              <a:rPr altLang="en-US" b="1" dirty="0" lang="en-GB"/>
              <a:t>COURSE OUTLINE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457200" y="994559"/>
            <a:ext cx="8229600" cy="4741423"/>
          </a:xfrm>
        </p:spPr>
        <p:txBody>
          <a:bodyPr>
            <a:normAutofit/>
          </a:bodyPr>
          <a:p>
            <a:pPr indent="-274320" marL="274320">
              <a:buClr>
                <a:schemeClr val="accent3"/>
              </a:buClr>
              <a:buNone/>
            </a:pPr>
            <a:r>
              <a:rPr b="1" dirty="0" sz="2800" lang="en-GB"/>
              <a:t>Unit 2: Direct Circuit Analysis</a:t>
            </a:r>
            <a:endParaRPr dirty="0" sz="2800" lang="en-GB"/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Ohm’s law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Series Circuit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Parallel Circuit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Methods of Analysis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endParaRPr dirty="0" sz="2800" lang="en-GB"/>
          </a:p>
        </p:txBody>
      </p:sp>
      <p:sp>
        <p:nvSpPr>
          <p:cNvPr id="104860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0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</a:t>
            </a:fld>
            <a:endParaRPr dirty="0" lang="en-US"/>
          </a:p>
        </p:txBody>
      </p:sp>
      <p:pic>
        <p:nvPicPr>
          <p:cNvPr id="209715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5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11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1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4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4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Force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b="1" dirty="0" sz="2800" lang="en-US">
                <a:latin typeface="Arial" panose="020B0604020202020204" pitchFamily="34" charset="0"/>
              </a:rPr>
              <a:t>Coulomb’s Law, Equation</a:t>
            </a:r>
            <a:endParaRPr altLang="en-US" b="1" dirty="0" sz="3000" lang="en-US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altLang="en-US" dirty="0" lang="en-US">
                <a:latin typeface="Arial" panose="020B0604020202020204" pitchFamily="34" charset="0"/>
              </a:rPr>
              <a:t>The electrical force between the electron and proton is found from Coulomb’s law</a:t>
            </a:r>
          </a:p>
          <a:p>
            <a:pPr lvl="1">
              <a:lnSpc>
                <a:spcPct val="90000"/>
              </a:lnSpc>
            </a:pPr>
            <a:r>
              <a:rPr altLang="en-US" dirty="0" lang="en-US">
                <a:latin typeface="Arial" panose="020B0604020202020204" pitchFamily="34" charset="0"/>
              </a:rPr>
              <a:t>using</a:t>
            </a:r>
          </a:p>
          <a:p>
            <a:pPr lvl="1">
              <a:lnSpc>
                <a:spcPct val="90000"/>
              </a:lnSpc>
            </a:pPr>
            <a:endParaRPr altLang="en-US" dirty="0" lang="en-US">
              <a:latin typeface="Arial" panose="020B0604020202020204" pitchFamily="34" charset="0"/>
            </a:endParaRPr>
          </a:p>
          <a:p>
            <a:pPr lvl="1">
              <a:lnSpc>
                <a:spcPct val="90000"/>
              </a:lnSpc>
              <a:buNone/>
            </a:pPr>
            <a:r>
              <a:rPr altLang="en-US" dirty="0" lang="en-US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altLang="en-US" dirty="0" lang="en-US">
                <a:latin typeface="Arial" panose="020B0604020202020204" pitchFamily="34" charset="0"/>
              </a:rPr>
              <a:t>This can be compared with the gravitational force between the electron and the proton given by </a:t>
            </a:r>
          </a:p>
          <a:p>
            <a:pPr>
              <a:lnSpc>
                <a:spcPct val="90000"/>
              </a:lnSpc>
            </a:pPr>
            <a:endParaRPr altLang="en-US" dirty="0" lang="en-US">
              <a:latin typeface="Arial" panose="020B0604020202020204" pitchFamily="34" charset="0"/>
            </a:endParaRP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4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4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4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4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30</a:t>
            </a:fld>
            <a:endParaRPr dirty="0" lang="en-US"/>
          </a:p>
        </p:txBody>
      </p:sp>
      <p:pic>
        <p:nvPicPr>
          <p:cNvPr id="2097245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46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5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5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52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07" name="Object 7"/>
          <p:cNvGraphicFramePr>
            <a:graphicFrameLocks noChangeAspect="1"/>
          </p:cNvGraphicFramePr>
          <p:nvPr/>
        </p:nvGraphicFramePr>
        <p:xfrm>
          <a:off x="2480837" y="2840413"/>
          <a:ext cx="4343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3244" imgH="444307" imgW="1764534" progId="Equation.3">
                  <p:embed/>
                </p:oleObj>
              </mc:Choice>
              <mc:Fallback>
                <p:oleObj name="Equation" r:id="rId7" imgH="444307" imgW="1764534" progId="Equation.3">
                  <p:embed/>
                  <p:pic>
                    <p:nvPicPr>
                      <p:cNvPr id="20972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837" y="2840413"/>
                        <a:ext cx="4343400" cy="1143000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8" name="Object 9"/>
          <p:cNvGraphicFramePr>
            <a:graphicFrameLocks noChangeAspect="1"/>
          </p:cNvGraphicFramePr>
          <p:nvPr/>
        </p:nvGraphicFramePr>
        <p:xfrm>
          <a:off x="2737007" y="4931486"/>
          <a:ext cx="46291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3245" imgH="419100" imgW="1765300" progId="Equation.3">
                  <p:embed/>
                </p:oleObj>
              </mc:Choice>
              <mc:Fallback>
                <p:oleObj name="Equation" r:id="rId9" imgH="419100" imgW="1765300" progId="Equation.3">
                  <p:embed/>
                  <p:pic>
                    <p:nvPicPr>
                      <p:cNvPr id="209724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007" y="4931486"/>
                        <a:ext cx="4629150" cy="1143000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5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5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GB"/>
              <a:t>Electric potential V at a point in an electric field is defined as the potential energy per unit charge. i.e. </a:t>
            </a:r>
          </a:p>
          <a:p>
            <a:pPr>
              <a:buNone/>
            </a:pPr>
            <a:endParaRPr dirty="0" sz="2800" lang="en-GB"/>
          </a:p>
          <a:p>
            <a:pPr>
              <a:buNone/>
            </a:pPr>
            <a:endParaRPr dirty="0" sz="2800" lang="en-GB"/>
          </a:p>
          <a:p>
            <a:r>
              <a:rPr dirty="0" sz="2800" lang="en-GB"/>
              <a:t>Similarly, electric potential can be defined as the work done per unit charge in moving the charge from infinity to the point.</a:t>
            </a:r>
          </a:p>
          <a:p>
            <a:pPr indent="0" marL="0">
              <a:buNone/>
            </a:pPr>
            <a:r>
              <a:rPr dirty="0" sz="2800" lang="en-GB"/>
              <a:t>                       </a:t>
            </a:r>
            <a:r>
              <a:rPr dirty="0" sz="2800" lang="en-GB" err="1"/>
              <a:t>ie</a:t>
            </a: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5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5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5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5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31</a:t>
            </a:fld>
            <a:endParaRPr dirty="0" lang="en-US"/>
          </a:p>
        </p:txBody>
      </p:sp>
      <p:pic>
        <p:nvPicPr>
          <p:cNvPr id="209725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5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5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6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6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09" name="Object 20"/>
          <p:cNvGraphicFramePr>
            <a:graphicFrameLocks noChangeAspect="1"/>
          </p:cNvGraphicFramePr>
          <p:nvPr/>
        </p:nvGraphicFramePr>
        <p:xfrm>
          <a:off x="3707904" y="2206068"/>
          <a:ext cx="1643074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4264" imgH="419040" imgW="457200" progId="Equation.3">
                  <p:embed/>
                </p:oleObj>
              </mc:Choice>
              <mc:Fallback>
                <p:oleObj name="Equation" r:id="rId7" imgH="419040" imgW="457200" progId="Equation.3">
                  <p:embed/>
                  <p:pic>
                    <p:nvPicPr>
                      <p:cNvPr id="20972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06068"/>
                        <a:ext cx="1643074" cy="928694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0" name="Object 21"/>
          <p:cNvGraphicFramePr>
            <a:graphicFrameLocks noChangeAspect="1"/>
          </p:cNvGraphicFramePr>
          <p:nvPr/>
        </p:nvGraphicFramePr>
        <p:xfrm>
          <a:off x="4069479" y="4587641"/>
          <a:ext cx="1428760" cy="92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4265" imgH="431640" imgW="647640" progId="Equation.3">
                  <p:embed/>
                </p:oleObj>
              </mc:Choice>
              <mc:Fallback>
                <p:oleObj name="Equation" r:id="rId9" imgH="431640" imgW="647640" progId="Equation.3">
                  <p:embed/>
                  <p:pic>
                    <p:nvPicPr>
                      <p:cNvPr id="20972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9479" y="4587641"/>
                        <a:ext cx="1428760" cy="928694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6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6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GB"/>
              <a:t>Potential is a </a:t>
            </a:r>
            <a:r>
              <a:rPr b="1" dirty="0" sz="2800" lang="en-GB"/>
              <a:t>scalar quantity</a:t>
            </a:r>
            <a:r>
              <a:rPr dirty="0" sz="2800" lang="en-GB"/>
              <a:t>, and not a vector with S.I. unit </a:t>
            </a:r>
            <a:r>
              <a:rPr b="1" dirty="0" sz="2800" lang="en-GB"/>
              <a:t>Joule per Coulomb </a:t>
            </a:r>
            <a:r>
              <a:rPr dirty="0" sz="2800" lang="en-GB"/>
              <a:t>[JC</a:t>
            </a:r>
            <a:r>
              <a:rPr baseline="30000" dirty="0" sz="2800" lang="en-GB"/>
              <a:t>-1</a:t>
            </a:r>
            <a:r>
              <a:rPr dirty="0" sz="2800" lang="en-GB"/>
              <a:t> or Volt(V)].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GB"/>
              <a:t>The potential can be </a:t>
            </a:r>
            <a:r>
              <a:rPr b="1" dirty="0" sz="2800" lang="en-GB"/>
              <a:t>positive</a:t>
            </a:r>
            <a:r>
              <a:rPr dirty="0" sz="2800" lang="en-GB"/>
              <a:t>, </a:t>
            </a:r>
            <a:r>
              <a:rPr b="1" dirty="0" sz="2800" lang="en-GB"/>
              <a:t>negative</a:t>
            </a:r>
            <a:r>
              <a:rPr dirty="0" sz="2800" lang="en-GB"/>
              <a:t> or zero depending on the </a:t>
            </a:r>
            <a:r>
              <a:rPr b="1" dirty="0" sz="2800" lang="en-GB"/>
              <a:t>signs </a:t>
            </a:r>
            <a:r>
              <a:rPr dirty="0" sz="2800" lang="en-GB"/>
              <a:t>and</a:t>
            </a:r>
            <a:r>
              <a:rPr b="1" dirty="0" sz="2800" lang="en-GB"/>
              <a:t> magnitude </a:t>
            </a:r>
            <a:r>
              <a:rPr dirty="0" sz="2800" lang="en-GB"/>
              <a:t>of </a:t>
            </a:r>
            <a:r>
              <a:rPr b="1" dirty="0" sz="2800" lang="en-GB"/>
              <a:t>q</a:t>
            </a:r>
            <a:r>
              <a:rPr dirty="0" sz="2800" lang="en-GB"/>
              <a:t> and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GB"/>
              <a:t>The potential energy per unit charge (potential) is </a:t>
            </a:r>
            <a:r>
              <a:rPr b="1" dirty="0" sz="2800" lang="en-GB"/>
              <a:t>independent of the charge </a:t>
            </a:r>
            <a:r>
              <a:rPr dirty="0" sz="2800" lang="en-GB"/>
              <a:t>q of the particle we use. 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GB"/>
              <a:t>The potential is characteristic only of the electric field we are investigating.</a:t>
            </a: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6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5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6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6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32</a:t>
            </a:fld>
            <a:endParaRPr dirty="0" lang="en-US"/>
          </a:p>
        </p:txBody>
      </p:sp>
      <p:pic>
        <p:nvPicPr>
          <p:cNvPr id="209725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6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6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6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70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7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73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GB"/>
              <a:t>The electric potential difference </a:t>
            </a:r>
            <a:r>
              <a:rPr dirty="0" sz="2800" lang="el-GR"/>
              <a:t>Δ</a:t>
            </a:r>
            <a:r>
              <a:rPr dirty="0" sz="2800" lang="en-GB"/>
              <a:t>V between any two points </a:t>
            </a:r>
            <a:r>
              <a:rPr dirty="0" sz="2800" lang="en-GB" err="1"/>
              <a:t>i</a:t>
            </a:r>
            <a:r>
              <a:rPr dirty="0" sz="2800" lang="en-GB"/>
              <a:t> and f in an electric field is equal to the difference in potential energy per unit charge between the two points.</a:t>
            </a:r>
          </a:p>
          <a:p>
            <a:pPr>
              <a:buNone/>
            </a:pPr>
            <a:r>
              <a:rPr dirty="0" sz="2800" lang="en-GB"/>
              <a:t>                      i.e.  </a:t>
            </a:r>
          </a:p>
          <a:p>
            <a:pPr>
              <a:buNone/>
            </a:pPr>
            <a:endParaRPr dirty="0" sz="2800" lang="en-GB"/>
          </a:p>
          <a:p>
            <a:pPr>
              <a:buNone/>
            </a:pPr>
            <a:r>
              <a:rPr dirty="0" sz="2800" lang="en-GB"/>
              <a:t>          Thus, we have   </a:t>
            </a:r>
          </a:p>
          <a:p>
            <a:r>
              <a:rPr dirty="0" sz="2800" lang="en-GB"/>
              <a:t>Therefore, potential difference between two points is the negative of the work done  by the electrostatic force to move a unit charge from one point to the other in the field. </a:t>
            </a: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7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6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7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7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33</a:t>
            </a:fld>
            <a:endParaRPr dirty="0" lang="en-US"/>
          </a:p>
        </p:txBody>
      </p:sp>
      <p:pic>
        <p:nvPicPr>
          <p:cNvPr id="209726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6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7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7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79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11" name="Object 14"/>
          <p:cNvGraphicFramePr>
            <a:graphicFrameLocks noChangeAspect="1"/>
          </p:cNvGraphicFramePr>
          <p:nvPr/>
        </p:nvGraphicFramePr>
        <p:xfrm>
          <a:off x="3151918" y="2436375"/>
          <a:ext cx="4000528" cy="100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5284" imgH="444240" imgW="1981080" progId="Equation.3">
                  <p:embed/>
                </p:oleObj>
              </mc:Choice>
              <mc:Fallback>
                <p:oleObj name="Equation" r:id="rId7" imgH="444240" imgW="1981080" progId="Equation.3">
                  <p:embed/>
                  <p:pic>
                    <p:nvPicPr>
                      <p:cNvPr id="209726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918" y="2436375"/>
                        <a:ext cx="4000528" cy="1000132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2" name="Object 19"/>
          <p:cNvGraphicFramePr>
            <a:graphicFrameLocks noChangeAspect="1"/>
          </p:cNvGraphicFramePr>
          <p:nvPr/>
        </p:nvGraphicFramePr>
        <p:xfrm>
          <a:off x="3617924" y="3504428"/>
          <a:ext cx="2428892" cy="85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5285" imgH="419040" imgW="1282680" progId="Equation.3">
                  <p:embed/>
                </p:oleObj>
              </mc:Choice>
              <mc:Fallback>
                <p:oleObj name="Equation" r:id="rId9" imgH="419040" imgW="1282680" progId="Equation.3">
                  <p:embed/>
                  <p:pic>
                    <p:nvPicPr>
                      <p:cNvPr id="20972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24" y="3504428"/>
                        <a:ext cx="2428892" cy="857256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8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82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r>
              <a:rPr dirty="0" sz="2800" lang="en-GB"/>
              <a:t>Consider a unit positive test charge </a:t>
            </a:r>
            <a:r>
              <a:rPr b="1" dirty="0" sz="2800" lang="en-GB">
                <a:latin typeface="Bell MT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baseline="-25000" b="1" dirty="0" sz="2800" lang="en-GB"/>
              <a:t>0</a:t>
            </a:r>
            <a:r>
              <a:rPr baseline="-25000" dirty="0" sz="2800" lang="en-GB"/>
              <a:t> </a:t>
            </a:r>
            <a:r>
              <a:rPr dirty="0" sz="2800" lang="en-GB"/>
              <a:t>moved from infinity to  a point at a distance </a:t>
            </a:r>
            <a:r>
              <a:rPr b="1" dirty="0" sz="2800" lang="en-GB"/>
              <a:t>x </a:t>
            </a:r>
            <a:r>
              <a:rPr dirty="0" sz="2800" lang="en-GB"/>
              <a:t>in the electric field of the charge </a:t>
            </a:r>
            <a:r>
              <a:rPr b="1" dirty="0" sz="2800" lang="en-GB">
                <a:latin typeface="Bell MT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dirty="0" sz="2800" lang="en-GB"/>
              <a:t>.</a:t>
            </a:r>
          </a:p>
          <a:p>
            <a:pPr indent="0" marL="0">
              <a:buNone/>
            </a:pPr>
            <a:r>
              <a:rPr dirty="0" sz="2800" lang="en-GB"/>
              <a:t>Then electric force F on the test charge is given by</a:t>
            </a:r>
          </a:p>
          <a:p>
            <a:pPr indent="0" marL="0">
              <a:buNone/>
            </a:pPr>
            <a:r>
              <a:rPr dirty="0" sz="2800" lang="en-GB"/>
              <a:t>                       F = </a:t>
            </a:r>
            <a:r>
              <a:rPr b="1" dirty="0" sz="2800" lang="en-GB">
                <a:latin typeface="Bell MT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baseline="-25000" dirty="0" sz="2800" lang="en-GB"/>
              <a:t>0</a:t>
            </a:r>
            <a:r>
              <a:rPr dirty="0" sz="2800" lang="en-GB"/>
              <a:t>E   -----  (1)</a:t>
            </a:r>
          </a:p>
          <a:p>
            <a:pPr indent="0" marL="0">
              <a:buNone/>
            </a:pPr>
            <a:r>
              <a:rPr dirty="0" sz="2800" lang="en-GB"/>
              <a:t>Thus, F = E since </a:t>
            </a:r>
            <a:r>
              <a:rPr b="1" dirty="0" sz="2800" lang="en-GB">
                <a:latin typeface="Bell MT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  <a:r>
              <a:rPr baseline="-25000" dirty="0" sz="2800" lang="en-GB"/>
              <a:t>0</a:t>
            </a:r>
            <a:r>
              <a:rPr dirty="0" sz="2800" lang="en-GB"/>
              <a:t> is a unit charge.</a:t>
            </a:r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8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6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884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88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34</a:t>
            </a:fld>
            <a:endParaRPr dirty="0" lang="en-US"/>
          </a:p>
        </p:txBody>
      </p:sp>
      <p:pic>
        <p:nvPicPr>
          <p:cNvPr id="209726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7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88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88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888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209727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 cstate="print"/>
          <a:srcRect/>
          <a:stretch>
            <a:fillRect/>
          </a:stretch>
        </p:blipFill>
        <p:spPr bwMode="auto">
          <a:xfrm>
            <a:off x="2499995" y="1000108"/>
            <a:ext cx="4837970" cy="231282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6" name="Group 22"/>
          <p:cNvGrpSpPr/>
          <p:nvPr/>
        </p:nvGrpSpPr>
        <p:grpSpPr>
          <a:xfrm>
            <a:off x="5192889" y="1176988"/>
            <a:ext cx="1004902" cy="646331"/>
            <a:chOff x="4572000" y="1609007"/>
            <a:chExt cx="1428760" cy="646331"/>
          </a:xfrm>
        </p:grpSpPr>
        <p:cxnSp>
          <p:nvCxnSpPr>
            <p:cNvPr id="3145728" name="Straight Arrow Connector 23"/>
            <p:cNvCxnSpPr>
              <a:cxnSpLocks/>
            </p:cNvCxnSpPr>
            <p:nvPr/>
          </p:nvCxnSpPr>
          <p:spPr>
            <a:xfrm>
              <a:off x="5572132" y="2071678"/>
              <a:ext cx="428628" cy="1588"/>
            </a:xfrm>
            <a:prstGeom prst="straightConnector1"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Arrow Connector 24"/>
            <p:cNvCxnSpPr>
              <a:cxnSpLocks/>
            </p:cNvCxnSpPr>
            <p:nvPr/>
          </p:nvCxnSpPr>
          <p:spPr>
            <a:xfrm rot="10800000">
              <a:off x="4572000" y="2071678"/>
              <a:ext cx="642942" cy="1588"/>
            </a:xfrm>
            <a:prstGeom prst="straightConnector1"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89" name="TextBox 25"/>
            <p:cNvSpPr txBox="1"/>
            <p:nvPr/>
          </p:nvSpPr>
          <p:spPr>
            <a:xfrm>
              <a:off x="5080882" y="1609007"/>
              <a:ext cx="642942" cy="646331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lang="en-GB">
                  <a:latin typeface="Symbol" pitchFamily="18" charset="2"/>
                </a:rPr>
                <a:t>   </a:t>
              </a:r>
              <a:r>
                <a:rPr dirty="0" lang="en-GB" err="1">
                  <a:latin typeface="Symbol" pitchFamily="18" charset="2"/>
                </a:rPr>
                <a:t>D</a:t>
              </a:r>
              <a:r>
                <a:rPr dirty="0" lang="en-GB" err="1"/>
                <a:t>x</a:t>
              </a:r>
              <a:endParaRPr dirty="0" lang="en-GB"/>
            </a:p>
            <a:p>
              <a:endParaRPr dirty="0" lang="en-GB"/>
            </a:p>
          </p:txBody>
        </p:sp>
      </p:grpSp>
      <p:sp>
        <p:nvSpPr>
          <p:cNvPr id="1048890" name="TextBox 26"/>
          <p:cNvSpPr txBox="1"/>
          <p:nvPr/>
        </p:nvSpPr>
        <p:spPr>
          <a:xfrm>
            <a:off x="4333630" y="1641247"/>
            <a:ext cx="142876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GB"/>
              <a:t>r</a:t>
            </a:r>
          </a:p>
        </p:txBody>
      </p:sp>
      <p:grpSp>
        <p:nvGrpSpPr>
          <p:cNvPr id="117" name="Group 27"/>
          <p:cNvGrpSpPr/>
          <p:nvPr/>
        </p:nvGrpSpPr>
        <p:grpSpPr>
          <a:xfrm>
            <a:off x="6343899" y="2061907"/>
            <a:ext cx="1285884" cy="646331"/>
            <a:chOff x="5929322" y="2285992"/>
            <a:chExt cx="1285884" cy="646331"/>
          </a:xfrm>
        </p:grpSpPr>
        <p:sp>
          <p:nvSpPr>
            <p:cNvPr id="1048891" name="TextBox 28"/>
            <p:cNvSpPr txBox="1"/>
            <p:nvPr/>
          </p:nvSpPr>
          <p:spPr>
            <a:xfrm>
              <a:off x="5929322" y="2285992"/>
              <a:ext cx="500066" cy="400110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b="1" dirty="0" sz="2000" lang="en-GB">
                  <a:latin typeface="Bell MT" pitchFamily="18" charset="0"/>
                </a:rPr>
                <a:t>q</a:t>
              </a:r>
              <a:r>
                <a:rPr baseline="-25000" b="1" dirty="0" sz="2000" lang="en-GB">
                  <a:latin typeface="Bell MT" pitchFamily="18" charset="0"/>
                </a:rPr>
                <a:t>0</a:t>
              </a:r>
            </a:p>
          </p:txBody>
        </p:sp>
        <p:cxnSp>
          <p:nvCxnSpPr>
            <p:cNvPr id="3145730" name="Straight Arrow Connector 29"/>
            <p:cNvCxnSpPr>
              <a:cxnSpLocks/>
            </p:cNvCxnSpPr>
            <p:nvPr/>
          </p:nvCxnSpPr>
          <p:spPr>
            <a:xfrm rot="10800000">
              <a:off x="6286512" y="2500306"/>
              <a:ext cx="500066" cy="1588"/>
            </a:xfrm>
            <a:prstGeom prst="straightConnector1"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92" name="TextBox 30"/>
            <p:cNvSpPr txBox="1"/>
            <p:nvPr/>
          </p:nvSpPr>
          <p:spPr>
            <a:xfrm>
              <a:off x="6786578" y="2285992"/>
              <a:ext cx="428628" cy="646331"/>
            </a:xfrm>
            <a:prstGeom prst="rect"/>
            <a:noFill/>
          </p:spPr>
          <p:txBody>
            <a:bodyPr rtlCol="0" wrap="square">
              <a:spAutoFit/>
            </a:bodyPr>
            <a:p>
              <a:r>
                <a:rPr dirty="0" lang="en-GB">
                  <a:latin typeface="Symbol" pitchFamily="18" charset="2"/>
                </a:rPr>
                <a:t>¥</a:t>
              </a:r>
            </a:p>
            <a:p>
              <a:endParaRPr dirty="0" lang="en-GB"/>
            </a:p>
          </p:txBody>
        </p:sp>
      </p:grpSp>
      <p:sp>
        <p:nvSpPr>
          <p:cNvPr id="1048893" name="TextBox 31"/>
          <p:cNvSpPr txBox="1"/>
          <p:nvPr/>
        </p:nvSpPr>
        <p:spPr>
          <a:xfrm>
            <a:off x="2800102" y="2061907"/>
            <a:ext cx="357190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2000" lang="en-GB">
                <a:latin typeface="Bell MT" pitchFamily="18" charset="0"/>
                <a:ea typeface="Arial Unicode MS" pitchFamily="34" charset="-128"/>
                <a:cs typeface="Arial Unicode MS" pitchFamily="34" charset="-128"/>
              </a:rPr>
              <a:t>q</a:t>
            </a:r>
          </a:p>
        </p:txBody>
      </p:sp>
      <p:sp>
        <p:nvSpPr>
          <p:cNvPr id="1048894" name="TextBox 32"/>
          <p:cNvSpPr txBox="1"/>
          <p:nvPr/>
        </p:nvSpPr>
        <p:spPr>
          <a:xfrm>
            <a:off x="6177680" y="1624004"/>
            <a:ext cx="285752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GB"/>
              <a:t>P</a:t>
            </a:r>
          </a:p>
        </p:txBody>
      </p:sp>
      <p:sp>
        <p:nvSpPr>
          <p:cNvPr id="1048895" name="TextBox 33"/>
          <p:cNvSpPr txBox="1"/>
          <p:nvPr/>
        </p:nvSpPr>
        <p:spPr>
          <a:xfrm>
            <a:off x="6534693" y="1669155"/>
            <a:ext cx="214314" cy="40011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000" lang="en-GB"/>
              <a:t>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897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898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GB"/>
              <a:t>Then the work done </a:t>
            </a:r>
            <a:r>
              <a:rPr dirty="0" sz="2800" lang="en-GB">
                <a:latin typeface="Symbol" pitchFamily="18" charset="2"/>
              </a:rPr>
              <a:t>D</a:t>
            </a:r>
            <a:r>
              <a:rPr dirty="0" sz="2800" lang="en-GB"/>
              <a:t>W in moving the unit charge through a small distance </a:t>
            </a:r>
            <a:r>
              <a:rPr dirty="0" sz="2800" lang="en-GB">
                <a:latin typeface="Symbol" pitchFamily="18" charset="2"/>
              </a:rPr>
              <a:t>D</a:t>
            </a:r>
            <a:r>
              <a:rPr dirty="0" sz="2800" lang="en-GB"/>
              <a:t>x toward the charge is   given by  </a:t>
            </a:r>
            <a:r>
              <a:rPr dirty="0" sz="2800" i="1" lang="en-GB">
                <a:latin typeface="Symbol" pitchFamily="18" charset="2"/>
              </a:rPr>
              <a:t>D</a:t>
            </a:r>
            <a:r>
              <a:rPr dirty="0" sz="2800" i="1" lang="en-GB"/>
              <a:t>W = F(-</a:t>
            </a:r>
            <a:r>
              <a:rPr dirty="0" sz="2800" i="1" lang="en-GB">
                <a:latin typeface="Symbol" pitchFamily="18" charset="2"/>
              </a:rPr>
              <a:t>D</a:t>
            </a:r>
            <a:r>
              <a:rPr dirty="0" sz="2800" i="1" lang="en-GB"/>
              <a:t>x) </a:t>
            </a:r>
            <a:r>
              <a:rPr dirty="0" sz="2800" lang="en-GB"/>
              <a:t>.</a:t>
            </a:r>
          </a:p>
          <a:p>
            <a:pPr>
              <a:buNone/>
            </a:pPr>
            <a:r>
              <a:rPr dirty="0" sz="2800" lang="en-GB"/>
              <a:t>             i.e.    </a:t>
            </a:r>
            <a:r>
              <a:rPr dirty="0" sz="2800" i="1" lang="en-GB" err="1"/>
              <a:t>dW</a:t>
            </a:r>
            <a:r>
              <a:rPr dirty="0" sz="2800" i="1" lang="en-GB"/>
              <a:t> = - </a:t>
            </a:r>
            <a:r>
              <a:rPr dirty="0" sz="2800" i="1" lang="en-GB" err="1"/>
              <a:t>Fdx</a:t>
            </a:r>
            <a:r>
              <a:rPr dirty="0" sz="2800" i="1" lang="en-GB"/>
              <a:t> = - </a:t>
            </a:r>
            <a:r>
              <a:rPr dirty="0" sz="2800" i="1" lang="en-GB" err="1"/>
              <a:t>Edx</a:t>
            </a:r>
            <a:endParaRPr dirty="0" sz="2800" i="1" lang="en-GB"/>
          </a:p>
          <a:p>
            <a:pPr>
              <a:buNone/>
            </a:pPr>
            <a:endParaRPr dirty="0" sz="2800" i="1" lang="en-GB"/>
          </a:p>
          <a:p>
            <a:endParaRPr dirty="0" sz="2800" lang="en-GB"/>
          </a:p>
          <a:p>
            <a:pPr>
              <a:buNone/>
            </a:pPr>
            <a:r>
              <a:rPr dirty="0" sz="2800" lang="en-GB"/>
              <a:t>                         But </a:t>
            </a:r>
          </a:p>
          <a:p>
            <a:endParaRPr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899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7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00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0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35</a:t>
            </a:fld>
            <a:endParaRPr dirty="0" lang="en-US"/>
          </a:p>
        </p:txBody>
      </p:sp>
      <p:pic>
        <p:nvPicPr>
          <p:cNvPr id="2097273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74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02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03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04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13" name="Object 3"/>
          <p:cNvGraphicFramePr>
            <a:graphicFrameLocks noChangeAspect="1"/>
          </p:cNvGraphicFramePr>
          <p:nvPr/>
        </p:nvGraphicFramePr>
        <p:xfrm>
          <a:off x="2475478" y="3108631"/>
          <a:ext cx="4002055" cy="795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6383" imgH="330120" imgW="1638000" progId="Equation.3">
                  <p:embed/>
                </p:oleObj>
              </mc:Choice>
              <mc:Fallback>
                <p:oleObj name="Equation" r:id="rId7" imgH="330120" imgW="1638000" progId="Equation.3">
                  <p:embed/>
                  <p:pic>
                    <p:nvPicPr>
                      <p:cNvPr id="20972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478" y="3108631"/>
                        <a:ext cx="4002055" cy="795403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4" name="Object 35"/>
          <p:cNvGraphicFramePr>
            <a:graphicFrameLocks noChangeAspect="1"/>
          </p:cNvGraphicFramePr>
          <p:nvPr/>
        </p:nvGraphicFramePr>
        <p:xfrm>
          <a:off x="3682586" y="3835046"/>
          <a:ext cx="1803814" cy="93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6384" imgH="431640" imgW="761760" progId="Equation.3">
                  <p:embed/>
                </p:oleObj>
              </mc:Choice>
              <mc:Fallback>
                <p:oleObj name="Equation" r:id="rId9" imgH="431640" imgW="761760" progId="Equation.3">
                  <p:embed/>
                  <p:pic>
                    <p:nvPicPr>
                      <p:cNvPr id="20972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586" y="3835046"/>
                        <a:ext cx="1803814" cy="935269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5" name="Object 7"/>
          <p:cNvGraphicFramePr>
            <a:graphicFrameLocks noChangeAspect="1"/>
          </p:cNvGraphicFramePr>
          <p:nvPr/>
        </p:nvGraphicFramePr>
        <p:xfrm>
          <a:off x="251520" y="4736489"/>
          <a:ext cx="7842613" cy="111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spid="_x0000_s6385" imgH="482400" imgW="3911400" progId="Equation.3">
                  <p:embed/>
                </p:oleObj>
              </mc:Choice>
              <mc:Fallback>
                <p:oleObj name="Equation" r:id="rId11" imgH="482400" imgW="3911400" progId="Equation.3">
                  <p:embed/>
                  <p:pic>
                    <p:nvPicPr>
                      <p:cNvPr id="209727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736489"/>
                        <a:ext cx="7842613" cy="1113622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0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07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2857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GB"/>
              <a:t>But the potential, V is equal to the work done per unit test charge, W/q</a:t>
            </a:r>
            <a:r>
              <a:rPr baseline="-25000" dirty="0" sz="2800" lang="en-GB"/>
              <a:t>0</a:t>
            </a:r>
            <a:r>
              <a:rPr dirty="0" sz="2800" lang="en-GB"/>
              <a:t>. </a:t>
            </a:r>
          </a:p>
          <a:p>
            <a:endParaRPr dirty="0" sz="2800" lang="en-GB"/>
          </a:p>
          <a:p>
            <a:pPr>
              <a:buNone/>
            </a:pPr>
            <a:r>
              <a:rPr dirty="0" sz="2800" lang="en-GB"/>
              <a:t>   Therefore,</a:t>
            </a:r>
          </a:p>
          <a:p>
            <a:pPr>
              <a:buNone/>
            </a:pPr>
            <a:endParaRPr dirty="0" sz="2800" lang="en-GB"/>
          </a:p>
          <a:p>
            <a:pPr>
              <a:buNone/>
            </a:pPr>
            <a:r>
              <a:rPr b="1" dirty="0" sz="2800" lang="en-GB"/>
              <a:t>NB:</a:t>
            </a:r>
          </a:p>
          <a:p>
            <a:pPr indent="-514350" marL="514350">
              <a:buFont typeface="+mj-lt"/>
              <a:buAutoNum type="arabicPeriod"/>
            </a:pPr>
            <a:r>
              <a:rPr dirty="0" sz="2800" lang="en-GB"/>
              <a:t>A positively charged particle produces a positive electric potential.</a:t>
            </a:r>
          </a:p>
          <a:p>
            <a:pPr indent="-514350" marL="514350">
              <a:buFont typeface="+mj-lt"/>
              <a:buAutoNum type="arabicPeriod"/>
            </a:pPr>
            <a:endParaRPr dirty="0" sz="2800" lang="en-GB"/>
          </a:p>
          <a:p>
            <a:pPr indent="-514350" marL="514350">
              <a:buFont typeface="+mj-lt"/>
              <a:buAutoNum type="arabicPeriod"/>
            </a:pPr>
            <a:r>
              <a:rPr dirty="0" sz="2800" lang="en-GB"/>
              <a:t>A negatively charged particle produces a negative electric potential.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0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0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1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36</a:t>
            </a:fld>
            <a:endParaRPr dirty="0" lang="en-US"/>
          </a:p>
        </p:txBody>
      </p:sp>
      <p:pic>
        <p:nvPicPr>
          <p:cNvPr id="209728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8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1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1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13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16" name="Object 3"/>
          <p:cNvGraphicFramePr>
            <a:graphicFrameLocks noChangeAspect="1"/>
          </p:cNvGraphicFramePr>
          <p:nvPr/>
        </p:nvGraphicFramePr>
        <p:xfrm>
          <a:off x="2499995" y="2309168"/>
          <a:ext cx="178593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7246" imgH="431640" imgW="761760" progId="Equation.3">
                  <p:embed/>
                </p:oleObj>
              </mc:Choice>
              <mc:Fallback>
                <p:oleObj name="Equation" r:id="rId7" imgH="431640" imgW="761760" progId="Equation.3">
                  <p:embed/>
                  <p:pic>
                    <p:nvPicPr>
                      <p:cNvPr id="209728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995" y="2309168"/>
                        <a:ext cx="1785938" cy="928688"/>
                      </a:xfrm>
                      <a:prstGeom prst="rect"/>
                      <a:noFill/>
                      <a:ln w="25400">
                        <a:solidFill>
                          <a:schemeClr val="tx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1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1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US"/>
              <a:t>When dealing with energies of electrons, molecules or atoms, the joule appears to be a very large unit of energy.</a:t>
            </a:r>
          </a:p>
          <a:p>
            <a:r>
              <a:rPr dirty="0" sz="2800" lang="en-US"/>
              <a:t>For this reason alternative unit of energy called the </a:t>
            </a:r>
            <a:r>
              <a:rPr dirty="0" sz="2800" lang="en-US" err="1"/>
              <a:t>Electronvolt</a:t>
            </a:r>
            <a:r>
              <a:rPr dirty="0" sz="2800" lang="en-US"/>
              <a:t> (eV) is used.</a:t>
            </a:r>
          </a:p>
          <a:p>
            <a:r>
              <a:rPr dirty="0" sz="2800" lang="en-US" err="1"/>
              <a:t>Electronvolt</a:t>
            </a:r>
            <a:r>
              <a:rPr dirty="0" sz="2800" lang="en-US"/>
              <a:t> is defined as the energy gained by an electron accelerated through a potential difference of one volt (1V).</a:t>
            </a:r>
            <a:endParaRPr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1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1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37</a:t>
            </a:fld>
            <a:endParaRPr dirty="0" lang="en-US"/>
          </a:p>
        </p:txBody>
      </p:sp>
      <p:pic>
        <p:nvPicPr>
          <p:cNvPr id="209728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8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2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2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22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2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2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Potential</a:t>
            </a:r>
            <a:r>
              <a:rPr altLang="en-US" dirty="0" sz="2800" lang="en-GB"/>
              <a:t>:</a:t>
            </a:r>
          </a:p>
          <a:p>
            <a:r>
              <a:rPr dirty="0" sz="2800" lang="en-US"/>
              <a:t>Therefore,  the </a:t>
            </a:r>
            <a:r>
              <a:rPr dirty="0" sz="2800" lang="en-US" err="1"/>
              <a:t>electronvolt</a:t>
            </a:r>
            <a:r>
              <a:rPr dirty="0" sz="2800" lang="en-US"/>
              <a:t> is the energy that can be acquired by a particle, which carries a charge of the magnitude of the charge on the electron (q=e) and moved through a potential difference of 1V.</a:t>
            </a:r>
          </a:p>
          <a:p>
            <a:r>
              <a:rPr dirty="0" sz="2800" lang="en-US"/>
              <a:t>But e = 1.6x10</a:t>
            </a:r>
            <a:r>
              <a:rPr baseline="30000" dirty="0" sz="2800" lang="en-US"/>
              <a:t>-19</a:t>
            </a:r>
            <a:r>
              <a:rPr dirty="0" sz="2800" lang="en-US"/>
              <a:t> C and change in potential energy is </a:t>
            </a:r>
            <a:r>
              <a:rPr dirty="0" sz="2800" lang="en-US" err="1"/>
              <a:t>qV</a:t>
            </a:r>
            <a:r>
              <a:rPr dirty="0" sz="2800" lang="en-US"/>
              <a:t> or eV= (1.6x10</a:t>
            </a:r>
            <a:r>
              <a:rPr baseline="30000" dirty="0" sz="2800" lang="en-US"/>
              <a:t>-19</a:t>
            </a:r>
            <a:r>
              <a:rPr dirty="0" sz="2800" lang="en-US"/>
              <a:t>Cx1.0V) J</a:t>
            </a:r>
          </a:p>
          <a:p>
            <a:r>
              <a:rPr dirty="0" sz="2800" lang="en-US"/>
              <a:t>Hence 1eV = 1.6x10</a:t>
            </a:r>
            <a:r>
              <a:rPr baseline="30000" dirty="0" sz="2800" lang="en-US"/>
              <a:t>-19</a:t>
            </a:r>
            <a:r>
              <a:rPr dirty="0" sz="2800" lang="en-US"/>
              <a:t> J.</a:t>
            </a:r>
          </a:p>
          <a:p>
            <a:r>
              <a:rPr dirty="0" sz="2800" lang="en-US"/>
              <a:t>NB: The </a:t>
            </a:r>
            <a:r>
              <a:rPr dirty="0" sz="2800" lang="en-US" err="1"/>
              <a:t>electronvolt</a:t>
            </a:r>
            <a:r>
              <a:rPr dirty="0" sz="2800" lang="en-US"/>
              <a:t> is not SI unit, however it is useful in stating the energies of atoms, molecules and elementary particles. </a:t>
            </a:r>
            <a:endParaRPr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2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89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2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2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38</a:t>
            </a:fld>
            <a:endParaRPr dirty="0" lang="en-US"/>
          </a:p>
        </p:txBody>
      </p:sp>
      <p:pic>
        <p:nvPicPr>
          <p:cNvPr id="2097290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91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2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3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3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3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3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Current</a:t>
            </a:r>
            <a:r>
              <a:rPr altLang="en-US" dirty="0" sz="2800" lang="en-GB"/>
              <a:t>: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3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9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3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3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39</a:t>
            </a:fld>
            <a:endParaRPr dirty="0" lang="en-US"/>
          </a:p>
        </p:txBody>
      </p:sp>
      <p:pic>
        <p:nvPicPr>
          <p:cNvPr id="2097293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94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3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3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40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pic>
        <p:nvPicPr>
          <p:cNvPr id="2097295" name="Picture 2" descr="C:\Users\Mr. Reginald Noye\Pictures\2012-11 (Nov)-20\hpqscan0002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27729" y="1202778"/>
            <a:ext cx="3143234" cy="1811355"/>
          </a:xfrm>
          <a:prstGeom prst="rect"/>
          <a:noFill/>
        </p:spPr>
      </p:pic>
      <p:sp>
        <p:nvSpPr>
          <p:cNvPr id="1048941" name="Content Placeholder 3"/>
          <p:cNvSpPr txBox="1"/>
          <p:nvPr/>
        </p:nvSpPr>
        <p:spPr>
          <a:xfrm>
            <a:off x="4476506" y="544855"/>
            <a:ext cx="4316288" cy="5544616"/>
          </a:xfrm>
          <a:prstGeom prst="rect"/>
        </p:spPr>
        <p:txBody>
          <a:bodyPr>
            <a:normAutofit fontScale="84375" lnSpcReduction="20000"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</a:t>
            </a:r>
            <a:r>
              <a:rPr b="1" lang="en-US"/>
              <a:t>electric field exerts forces </a:t>
            </a:r>
            <a:r>
              <a:rPr lang="en-US"/>
              <a:t>on the conduction electrons, causing them to be accelerated.</a:t>
            </a:r>
          </a:p>
          <a:p>
            <a:endParaRPr lang="en-US"/>
          </a:p>
          <a:p>
            <a:r>
              <a:rPr lang="en-US"/>
              <a:t> Hence the electrons move and an </a:t>
            </a:r>
            <a:r>
              <a:rPr b="1" lang="en-US"/>
              <a:t>electric current </a:t>
            </a:r>
            <a:r>
              <a:rPr lang="en-US"/>
              <a:t>is established.</a:t>
            </a:r>
          </a:p>
          <a:p>
            <a:endParaRPr lang="en-US"/>
          </a:p>
          <a:p>
            <a:r>
              <a:rPr lang="en-US"/>
              <a:t>After a very short time, the flow of the electrons reaches a constant value and the current is said to be in a </a:t>
            </a:r>
            <a:r>
              <a:rPr b="1" lang="en-US"/>
              <a:t>steady state</a:t>
            </a:r>
            <a:r>
              <a:rPr lang="en-US"/>
              <a:t>.</a:t>
            </a:r>
            <a:endParaRPr dirty="0" lang="en-US"/>
          </a:p>
        </p:txBody>
      </p:sp>
      <p:sp>
        <p:nvSpPr>
          <p:cNvPr id="1048942" name="TextBox 20"/>
          <p:cNvSpPr txBox="1"/>
          <p:nvPr/>
        </p:nvSpPr>
        <p:spPr>
          <a:xfrm>
            <a:off x="182153" y="3598641"/>
            <a:ext cx="4392488" cy="224676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800" lang="en-US"/>
              <a:t>When a battery or </a:t>
            </a:r>
            <a:r>
              <a:rPr b="1" dirty="0" sz="2800" lang="en-US"/>
              <a:t>source of </a:t>
            </a:r>
            <a:r>
              <a:rPr b="1" dirty="0" sz="2800" lang="en-US" err="1"/>
              <a:t>emf</a:t>
            </a:r>
            <a:r>
              <a:rPr dirty="0" sz="2800" lang="en-US"/>
              <a:t> is connected to a </a:t>
            </a:r>
            <a:r>
              <a:rPr b="1" dirty="0" sz="2800" lang="en-US"/>
              <a:t>wire</a:t>
            </a:r>
            <a:r>
              <a:rPr dirty="0" sz="2800" lang="en-US"/>
              <a:t> made into a loop, </a:t>
            </a:r>
            <a:r>
              <a:rPr b="1" dirty="0" sz="2800" lang="en-US"/>
              <a:t>electric field </a:t>
            </a:r>
            <a:r>
              <a:rPr dirty="0" sz="2800" lang="en-US"/>
              <a:t>is set up inside the material of the wire.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457200" y="78695"/>
            <a:ext cx="8229600" cy="1143000"/>
          </a:xfrm>
        </p:spPr>
        <p:txBody>
          <a:bodyPr/>
          <a:p>
            <a:pPr algn="l"/>
            <a:r>
              <a:rPr altLang="en-US" b="1" dirty="0" lang="en-GB"/>
              <a:t>COURSE OUTLINE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457200" y="994559"/>
            <a:ext cx="8229600" cy="4741423"/>
          </a:xfrm>
        </p:spPr>
        <p:txBody>
          <a:bodyPr>
            <a:normAutofit/>
          </a:bodyPr>
          <a:p>
            <a:pPr indent="-274320" marL="274320">
              <a:buClr>
                <a:schemeClr val="accent3"/>
              </a:buClr>
              <a:buNone/>
            </a:pPr>
            <a:r>
              <a:rPr b="1" dirty="0" sz="2800" lang="en-GB"/>
              <a:t>Unit 3: Networks Theorems</a:t>
            </a:r>
            <a:endParaRPr dirty="0" sz="2800" lang="en-GB"/>
          </a:p>
          <a:p>
            <a:pPr indent="-274320" marL="274320">
              <a:buClr>
                <a:schemeClr val="accent3"/>
              </a:buClr>
              <a:buNone/>
            </a:pPr>
            <a:r>
              <a:rPr dirty="0" sz="2800" lang="en-GB"/>
              <a:t>(a) Superposition Theorem</a:t>
            </a:r>
          </a:p>
          <a:p>
            <a:pPr indent="-274320" marL="274320">
              <a:buClr>
                <a:schemeClr val="accent3"/>
              </a:buClr>
              <a:buNone/>
            </a:pPr>
            <a:r>
              <a:rPr dirty="0" sz="2800" lang="en-GB"/>
              <a:t>(b) Thevenin’s Theorem</a:t>
            </a:r>
          </a:p>
          <a:p>
            <a:pPr indent="-274320" marL="274320">
              <a:buClr>
                <a:schemeClr val="accent3"/>
              </a:buClr>
              <a:buNone/>
            </a:pPr>
            <a:r>
              <a:rPr dirty="0" sz="2800" lang="en-GB"/>
              <a:t>(c) Norton’s Theorem</a:t>
            </a:r>
          </a:p>
          <a:p>
            <a:pPr indent="-274320" marL="274320">
              <a:buClr>
                <a:schemeClr val="accent3"/>
              </a:buClr>
              <a:buNone/>
            </a:pPr>
            <a:r>
              <a:rPr dirty="0" sz="2800" lang="en-GB"/>
              <a:t>(d) Delta and Wye Networks</a:t>
            </a:r>
          </a:p>
        </p:txBody>
      </p:sp>
      <p:sp>
        <p:nvSpPr>
          <p:cNvPr id="104861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9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1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1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</a:t>
            </a:fld>
            <a:endParaRPr dirty="0" lang="en-US"/>
          </a:p>
        </p:txBody>
      </p:sp>
      <p:pic>
        <p:nvPicPr>
          <p:cNvPr id="2097160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61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19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2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4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4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Current</a:t>
            </a:r>
            <a:r>
              <a:rPr altLang="en-US" dirty="0" sz="2800" lang="en-GB"/>
              <a:t>:</a:t>
            </a:r>
          </a:p>
          <a:p>
            <a:r>
              <a:rPr dirty="0" sz="2800" lang="en-US"/>
              <a:t>If charges (conduction electrons) </a:t>
            </a:r>
            <a:r>
              <a:rPr dirty="0" sz="2800" i="1" lang="en-US" err="1"/>
              <a:t>dQ</a:t>
            </a:r>
            <a:r>
              <a:rPr dirty="0" sz="2800" lang="en-US"/>
              <a:t> flow past a section (hypothetical plane) of a conductor in a time </a:t>
            </a:r>
            <a:r>
              <a:rPr dirty="0" sz="2800" i="1" lang="en-US"/>
              <a:t>dt</a:t>
            </a:r>
            <a:r>
              <a:rPr dirty="0" sz="2800" lang="en-US"/>
              <a:t>, then the current I through that section is defined as</a:t>
            </a:r>
          </a:p>
          <a:p>
            <a:endParaRPr dirty="0" sz="2800" lang="en-US"/>
          </a:p>
          <a:p>
            <a:endParaRPr dirty="0" sz="2800" lang="en-US"/>
          </a:p>
          <a:p>
            <a:r>
              <a:rPr dirty="0" sz="2800" lang="en-US"/>
              <a:t>The total charge Q that passes through the section of the conductor in a time interval from 0 to t is given by</a:t>
            </a:r>
          </a:p>
          <a:p>
            <a:endParaRPr dirty="0" sz="2800" lang="en-US"/>
          </a:p>
          <a:p>
            <a:pPr indent="0" marL="0">
              <a:buNone/>
            </a:pPr>
            <a:r>
              <a:rPr dirty="0" sz="2800" lang="en-US"/>
              <a:t>                             </a:t>
            </a:r>
          </a:p>
          <a:p>
            <a:pPr indent="0" marL="0">
              <a:buNone/>
            </a:pPr>
            <a:r>
              <a:rPr dirty="0" sz="2800" lang="en-US"/>
              <a:t>                   </a:t>
            </a:r>
            <a:r>
              <a:rPr dirty="0" sz="2800" lang="en-US">
                <a:latin typeface="Symbol" pitchFamily="18" charset="2"/>
              </a:rPr>
              <a:t>\</a:t>
            </a:r>
            <a:r>
              <a:rPr dirty="0" sz="2800" lang="en-US"/>
              <a:t> </a:t>
            </a:r>
            <a:r>
              <a:rPr dirty="0" sz="2800" lang="en-US">
                <a:latin typeface="Times New Roman" pitchFamily="18" charset="0"/>
                <a:cs typeface="Times New Roman" pitchFamily="18" charset="0"/>
              </a:rPr>
              <a:t>Q = It 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4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29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4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4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40</a:t>
            </a:fld>
            <a:endParaRPr dirty="0" lang="en-US"/>
          </a:p>
        </p:txBody>
      </p:sp>
      <p:pic>
        <p:nvPicPr>
          <p:cNvPr id="209729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29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4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5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5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aphicFrame>
        <p:nvGraphicFramePr>
          <p:cNvPr id="4194317" name="Object 21"/>
          <p:cNvGraphicFramePr>
            <a:graphicFrameLocks noChangeAspect="1"/>
          </p:cNvGraphicFramePr>
          <p:nvPr/>
        </p:nvGraphicFramePr>
        <p:xfrm>
          <a:off x="2027246" y="2597483"/>
          <a:ext cx="3024336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8328" imgH="393480" imgW="1028520" progId="Equation.3">
                  <p:embed/>
                </p:oleObj>
              </mc:Choice>
              <mc:Fallback>
                <p:oleObj name="Equation" r:id="rId7" imgH="393480" imgW="1028520" progId="Equation.3">
                  <p:embed/>
                  <p:pic>
                    <p:nvPicPr>
                      <p:cNvPr id="2097299" name="Object 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tretch>
                        <a:fillRect/>
                      </a:stretch>
                    </p:blipFill>
                    <p:spPr>
                      <a:xfrm>
                        <a:off x="2027246" y="2597483"/>
                        <a:ext cx="3024336" cy="936104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8" name="Object 22"/>
          <p:cNvGraphicFramePr>
            <a:graphicFrameLocks noChangeAspect="1"/>
          </p:cNvGraphicFramePr>
          <p:nvPr/>
        </p:nvGraphicFramePr>
        <p:xfrm>
          <a:off x="1703210" y="4309614"/>
          <a:ext cx="367240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8329" imgH="330120" imgW="1206360" progId="Equation.3">
                  <p:embed/>
                </p:oleObj>
              </mc:Choice>
              <mc:Fallback>
                <p:oleObj name="Equation" r:id="rId9" imgH="330120" imgW="1206360" progId="Equation.3">
                  <p:embed/>
                  <p:pic>
                    <p:nvPicPr>
                      <p:cNvPr id="2097300" name="Object 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tretch>
                        <a:fillRect/>
                      </a:stretch>
                    </p:blipFill>
                    <p:spPr>
                      <a:xfrm>
                        <a:off x="1703210" y="4309614"/>
                        <a:ext cx="3672408" cy="864096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952" name="TextBox 23"/>
          <p:cNvSpPr txBox="1"/>
          <p:nvPr/>
        </p:nvSpPr>
        <p:spPr>
          <a:xfrm>
            <a:off x="5440963" y="4556852"/>
            <a:ext cx="3600400" cy="1384995"/>
          </a:xfrm>
          <a:prstGeom prst="rect"/>
          <a:noFill/>
          <a:ln w="25400">
            <a:solidFill>
              <a:schemeClr val="tx2"/>
            </a:solidFill>
          </a:ln>
        </p:spPr>
        <p:txBody>
          <a:bodyPr rtlCol="0" wrap="square">
            <a:spAutoFit/>
          </a:bodyPr>
          <a:p>
            <a:r>
              <a:rPr dirty="0" sz="2800" lang="en-US"/>
              <a:t>SI unit for current is coulomb per second or ampere (A).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5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5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Current</a:t>
            </a:r>
            <a:r>
              <a:rPr altLang="en-US" dirty="0" sz="2800" lang="en-GB"/>
              <a:t>:</a:t>
            </a:r>
          </a:p>
          <a:p>
            <a:r>
              <a:rPr dirty="0" sz="2800" lang="en-US"/>
              <a:t>Electrical conduction in a wire  (metal) is due to the movement of free electrons.</a:t>
            </a:r>
          </a:p>
          <a:p>
            <a:r>
              <a:rPr dirty="0" sz="2800" lang="en-US"/>
              <a:t>Emf set up an electric field in the metal.</a:t>
            </a:r>
          </a:p>
          <a:p>
            <a:r>
              <a:rPr dirty="0" sz="2800" lang="en-US"/>
              <a:t>The electron are then accelerated by the field and they gain velocity and energy.</a:t>
            </a:r>
          </a:p>
          <a:p>
            <a:r>
              <a:rPr dirty="0" sz="2800" lang="en-US"/>
              <a:t>The moving electrons collide with atoms of the metal vibrating about their fixed mean position and give up some of their energy to the atoms.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5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0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5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5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41</a:t>
            </a:fld>
            <a:endParaRPr dirty="0" lang="en-US"/>
          </a:p>
        </p:txBody>
      </p:sp>
      <p:pic>
        <p:nvPicPr>
          <p:cNvPr id="209730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0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5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6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61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6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6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Current</a:t>
            </a:r>
            <a:r>
              <a:rPr altLang="en-US" dirty="0" sz="2800" lang="en-GB"/>
              <a:t>:</a:t>
            </a:r>
          </a:p>
          <a:p>
            <a:r>
              <a:rPr dirty="0" sz="2800" lang="en-US"/>
              <a:t>The amplitude of vibrations of the atoms increases and the temperature of the metal rises.</a:t>
            </a:r>
          </a:p>
          <a:p>
            <a:r>
              <a:rPr dirty="0" sz="2800" lang="en-US"/>
              <a:t>However,  on the average the electrons drift in the opposite direction to the electric field with a mean speed.</a:t>
            </a:r>
          </a:p>
          <a:p>
            <a:r>
              <a:rPr dirty="0" sz="2800" lang="en-US"/>
              <a:t>Therefore the drift constitute electric current. </a:t>
            </a:r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>
              <a:buFont typeface="Wingdings" panose="05000000000000000000" pitchFamily="2" charset="2"/>
              <a:buChar char="q"/>
            </a:pPr>
            <a:endParaRPr altLang="en-US" dirty="0" sz="2800" lang="en-GB"/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896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0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6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6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42</a:t>
            </a:fld>
            <a:endParaRPr dirty="0" lang="en-US"/>
          </a:p>
        </p:txBody>
      </p:sp>
      <p:pic>
        <p:nvPicPr>
          <p:cNvPr id="209730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0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6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6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70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7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73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02637" y="789158"/>
            <a:ext cx="8938726" cy="5160579"/>
          </a:xfrm>
          <a:blipFill>
            <a:blip xmlns:r="http://schemas.openxmlformats.org/officeDocument/2006/relationships" r:embed="rId1"/>
            <a:stretch>
              <a:fillRect l="-1569" t="-1063" r="-136"/>
            </a:stretch>
          </a:blipFill>
        </p:spPr>
        <p:txBody>
          <a:bodyPr/>
          <a:p>
            <a:r>
              <a:rPr lang="en-GB">
                <a:noFill/>
              </a:rPr>
              <a:t> </a:t>
            </a:r>
          </a:p>
        </p:txBody>
      </p:sp>
      <p:sp>
        <p:nvSpPr>
          <p:cNvPr id="104897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09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75" name="TextBox 6">
            <a:hlinkClick r:id="rId3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7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43</a:t>
            </a:fld>
            <a:endParaRPr dirty="0" lang="en-US"/>
          </a:p>
        </p:txBody>
      </p:sp>
      <p:pic>
        <p:nvPicPr>
          <p:cNvPr id="2097310" name="Picture 13">
            <a:hlinkClick r:id="rId4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11" name="Picture 15">
            <a:hlinkClick r:id="rId6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7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7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79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8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82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02637" y="789158"/>
            <a:ext cx="8938726" cy="5160579"/>
          </a:xfrm>
          <a:blipFill>
            <a:blip xmlns:r="http://schemas.openxmlformats.org/officeDocument/2006/relationships" r:embed="rId1"/>
            <a:stretch>
              <a:fillRect l="-1569" t="-1063"/>
            </a:stretch>
          </a:blipFill>
        </p:spPr>
        <p:txBody>
          <a:bodyPr/>
          <a:p>
            <a:r>
              <a:rPr lang="en-GB">
                <a:noFill/>
              </a:rPr>
              <a:t> </a:t>
            </a:r>
          </a:p>
        </p:txBody>
      </p:sp>
      <p:sp>
        <p:nvSpPr>
          <p:cNvPr id="104898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1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84" name="TextBox 6">
            <a:hlinkClick r:id="rId3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8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44</a:t>
            </a:fld>
            <a:endParaRPr dirty="0" lang="en-US"/>
          </a:p>
        </p:txBody>
      </p:sp>
      <p:pic>
        <p:nvPicPr>
          <p:cNvPr id="2097313" name="Picture 13">
            <a:hlinkClick r:id="rId4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14" name="Picture 15">
            <a:hlinkClick r:id="rId6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8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8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88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90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991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02637" y="789158"/>
            <a:ext cx="8938726" cy="5160579"/>
          </a:xfrm>
          <a:blipFill>
            <a:blip xmlns:r="http://schemas.openxmlformats.org/officeDocument/2006/relationships" r:embed="rId1"/>
            <a:stretch>
              <a:fillRect l="-1569" t="-1063" r="-819"/>
            </a:stretch>
          </a:blipFill>
        </p:spPr>
        <p:txBody>
          <a:bodyPr/>
          <a:p>
            <a:r>
              <a:rPr lang="en-GB">
                <a:noFill/>
              </a:rPr>
              <a:t> </a:t>
            </a:r>
          </a:p>
        </p:txBody>
      </p:sp>
      <p:sp>
        <p:nvSpPr>
          <p:cNvPr id="1048992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1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993" name="TextBox 6">
            <a:hlinkClick r:id="rId3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99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45</a:t>
            </a:fld>
            <a:endParaRPr dirty="0" lang="en-US"/>
          </a:p>
        </p:txBody>
      </p:sp>
      <p:pic>
        <p:nvPicPr>
          <p:cNvPr id="2097316" name="Picture 13">
            <a:hlinkClick r:id="rId4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17" name="Picture 15">
            <a:hlinkClick r:id="rId6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995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996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997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Force, Energy and Power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999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00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Resistors are specifically designed to possess resistance and are used in almost all electronic and electrical circuits. </a:t>
            </a:r>
          </a:p>
          <a:p>
            <a:r>
              <a:rPr altLang="en-US" dirty="0" sz="2800" lang="en-GB"/>
              <a:t>Resistors are the simplest components in any circuit but their effect is very important in determining the operation of a circuit</a:t>
            </a:r>
          </a:p>
          <a:p>
            <a:r>
              <a:rPr altLang="en-US" dirty="0" sz="2800" lang="en-GB"/>
              <a:t>Resistance is represented by the symbol R and is measured in units of ohms (after Georg Simon Ohm). The symbol for ohms is the capital Greek letter omega (</a:t>
            </a:r>
            <a:r>
              <a:rPr altLang="en-US" dirty="0" sz="2800" lang="el-GR"/>
              <a:t>Ω</a:t>
            </a:r>
            <a:r>
              <a:rPr altLang="en-US" dirty="0" sz="2800" lang="en-GB"/>
              <a:t>).</a:t>
            </a:r>
          </a:p>
          <a:p>
            <a:pPr indent="0" marL="0">
              <a:buNone/>
            </a:pP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9001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1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02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03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46</a:t>
            </a:fld>
            <a:endParaRPr dirty="0" lang="en-US"/>
          </a:p>
        </p:txBody>
      </p:sp>
      <p:pic>
        <p:nvPicPr>
          <p:cNvPr id="209731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2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04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05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06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08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09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The resistance of a material is dependent upon several factors:</a:t>
            </a:r>
          </a:p>
          <a:p>
            <a:r>
              <a:rPr altLang="en-US" dirty="0" sz="2800" lang="en-GB"/>
              <a:t>Type of material</a:t>
            </a:r>
          </a:p>
          <a:p>
            <a:r>
              <a:rPr altLang="en-US" dirty="0" sz="2800" lang="en-GB"/>
              <a:t>Length of the conductor</a:t>
            </a:r>
          </a:p>
          <a:p>
            <a:r>
              <a:rPr altLang="en-US" dirty="0" sz="2800" lang="en-GB"/>
              <a:t>Cross-sectional area</a:t>
            </a:r>
          </a:p>
          <a:p>
            <a:r>
              <a:rPr altLang="en-US" dirty="0" sz="2800" lang="en-GB"/>
              <a:t>Temperature</a:t>
            </a:r>
            <a:endParaRPr dirty="0" sz="2800" lang="en-GB"/>
          </a:p>
          <a:p>
            <a:pPr indent="0" marL="0">
              <a:buNone/>
            </a:pPr>
            <a:endParaRPr dirty="0" sz="2800" lang="en-US">
              <a:latin typeface="Arial" charset="0"/>
            </a:endParaRPr>
          </a:p>
        </p:txBody>
      </p:sp>
      <p:sp>
        <p:nvSpPr>
          <p:cNvPr id="104901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2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1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47</a:t>
            </a:fld>
            <a:endParaRPr dirty="0" lang="en-US"/>
          </a:p>
        </p:txBody>
      </p:sp>
      <p:pic>
        <p:nvPicPr>
          <p:cNvPr id="209732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2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13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1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15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17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18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02637" y="789158"/>
            <a:ext cx="8938726" cy="5160579"/>
          </a:xfrm>
          <a:blipFill>
            <a:blip xmlns:r="http://schemas.openxmlformats.org/officeDocument/2006/relationships" r:embed="rId1"/>
            <a:stretch>
              <a:fillRect l="-1432" t="-1063"/>
            </a:stretch>
          </a:blipFill>
        </p:spPr>
        <p:txBody>
          <a:bodyPr/>
          <a:p>
            <a:r>
              <a:rPr lang="en-GB">
                <a:noFill/>
              </a:rPr>
              <a:t> </a:t>
            </a:r>
          </a:p>
        </p:txBody>
      </p:sp>
      <p:sp>
        <p:nvSpPr>
          <p:cNvPr id="1049019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2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20" name="TextBox 6">
            <a:hlinkClick r:id="rId3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2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48</a:t>
            </a:fld>
            <a:endParaRPr dirty="0" lang="en-US"/>
          </a:p>
        </p:txBody>
      </p:sp>
      <p:pic>
        <p:nvPicPr>
          <p:cNvPr id="2097325" name="Picture 13">
            <a:hlinkClick r:id="rId4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26" name="Picture 15">
            <a:hlinkClick r:id="rId6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22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23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24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2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27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dirty="0" sz="2800" lang="en-US">
                <a:latin typeface="Arial" charset="0"/>
              </a:rPr>
              <a:t>Resistivity of conductors</a:t>
            </a:r>
          </a:p>
        </p:txBody>
      </p:sp>
      <p:sp>
        <p:nvSpPr>
          <p:cNvPr id="104902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27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2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3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49</a:t>
            </a:fld>
            <a:endParaRPr dirty="0" lang="en-US"/>
          </a:p>
        </p:txBody>
      </p:sp>
      <p:pic>
        <p:nvPicPr>
          <p:cNvPr id="2097328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29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3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3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30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716312" y="1798495"/>
            <a:ext cx="4670539" cy="3923474"/>
          </a:xfrm>
          <a:prstGeom prst="rect"/>
        </p:spPr>
      </p:pic>
      <p:sp>
        <p:nvSpPr>
          <p:cNvPr id="1049033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457200" y="78695"/>
            <a:ext cx="8229600" cy="1143000"/>
          </a:xfrm>
        </p:spPr>
        <p:txBody>
          <a:bodyPr/>
          <a:p>
            <a:pPr algn="l"/>
            <a:r>
              <a:rPr altLang="en-US" b="1" dirty="0" lang="en-GB"/>
              <a:t>COURSE OUTLINE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457200" y="994559"/>
            <a:ext cx="8229600" cy="4741423"/>
          </a:xfrm>
        </p:spPr>
        <p:txBody>
          <a:bodyPr>
            <a:normAutofit/>
          </a:bodyPr>
          <a:p>
            <a:pPr indent="-274320" marL="274320">
              <a:buClr>
                <a:schemeClr val="accent3"/>
              </a:buClr>
              <a:buNone/>
            </a:pPr>
            <a:r>
              <a:rPr b="1" dirty="0" sz="2800" lang="en-GB"/>
              <a:t>Unit 4:  AC Circuits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Alternating Currents and Voltages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R, L and C Elements</a:t>
            </a:r>
          </a:p>
          <a:p>
            <a:pPr indent="-514350" marL="514350">
              <a:buClr>
                <a:schemeClr val="accent3"/>
              </a:buClr>
              <a:buFont typeface="+mj-lt"/>
              <a:buAutoNum type="alphaLcParenR"/>
            </a:pPr>
            <a:r>
              <a:rPr dirty="0" sz="2800" lang="en-GB"/>
              <a:t>Power in AC Circuits</a:t>
            </a:r>
          </a:p>
          <a:p>
            <a:pPr indent="0" marL="0">
              <a:buClr>
                <a:schemeClr val="accent3"/>
              </a:buClr>
              <a:buNone/>
            </a:pPr>
            <a:endParaRPr dirty="0" sz="2800" lang="en-GB"/>
          </a:p>
        </p:txBody>
      </p:sp>
      <p:sp>
        <p:nvSpPr>
          <p:cNvPr id="104862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2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2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</a:t>
            </a:fld>
            <a:endParaRPr dirty="0" lang="en-US"/>
          </a:p>
        </p:txBody>
      </p:sp>
      <p:pic>
        <p:nvPicPr>
          <p:cNvPr id="2097163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64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27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2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3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3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r>
              <a:rPr dirty="0" sz="2800" lang="en-US">
                <a:latin typeface="Arial" charset="0"/>
              </a:rPr>
              <a:t>There are two main types of resistors: </a:t>
            </a:r>
          </a:p>
          <a:p>
            <a:pPr indent="-514350" marL="514350">
              <a:buFont typeface="+mj-lt"/>
              <a:buAutoNum type="arabicPeriod"/>
            </a:pPr>
            <a:r>
              <a:rPr dirty="0" sz="2800" lang="en-US">
                <a:latin typeface="Arial" charset="0"/>
              </a:rPr>
              <a:t>Fixed Resistors are resistors with constant resistance values and</a:t>
            </a:r>
          </a:p>
          <a:p>
            <a:pPr indent="-514350" marL="514350">
              <a:buFont typeface="+mj-lt"/>
              <a:buAutoNum type="arabicPeriod"/>
            </a:pPr>
            <a:r>
              <a:rPr dirty="0" sz="2800" lang="en-US">
                <a:latin typeface="Arial" charset="0"/>
              </a:rPr>
              <a:t>Variable resistors are three terminal resistors </a:t>
            </a:r>
            <a:r>
              <a:rPr dirty="0" sz="2800" lang="en-GB">
                <a:latin typeface="Arial" charset="0"/>
              </a:rPr>
              <a:t>are used to adjust the volume of our radios, set the level of lighting in our homes, and adjust the heat of our stoves and furnaces</a:t>
            </a:r>
            <a:endParaRPr dirty="0" sz="2800" lang="en-US">
              <a:latin typeface="Arial" charset="0"/>
            </a:endParaRPr>
          </a:p>
          <a:p>
            <a:pPr indent="-514350" marL="514350">
              <a:buFont typeface="+mj-lt"/>
              <a:buAutoNum type="arabicPeriod"/>
            </a:pPr>
            <a:endParaRPr dirty="0" sz="2800" lang="en-US">
              <a:latin typeface="Arial" charset="0"/>
            </a:endParaRPr>
          </a:p>
        </p:txBody>
      </p:sp>
      <p:sp>
        <p:nvSpPr>
          <p:cNvPr id="104903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3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3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3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50</a:t>
            </a:fld>
            <a:endParaRPr dirty="0" lang="en-US"/>
          </a:p>
        </p:txBody>
      </p:sp>
      <p:pic>
        <p:nvPicPr>
          <p:cNvPr id="209733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3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4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4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42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4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4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89286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r>
              <a:rPr dirty="0" sz="2800" lang="en-GB">
                <a:latin typeface="Arial" charset="0"/>
              </a:rPr>
              <a:t>Large resistors have their resistor values and tolerances printed on their cases. </a:t>
            </a:r>
          </a:p>
          <a:p>
            <a:pPr indent="0" marL="0">
              <a:buNone/>
            </a:pPr>
            <a:endParaRPr dirty="0" sz="2800" lang="en-GB">
              <a:latin typeface="Arial" charset="0"/>
            </a:endParaRPr>
          </a:p>
          <a:p>
            <a:r>
              <a:rPr dirty="0" sz="2800" lang="en-GB">
                <a:latin typeface="Arial" charset="0"/>
              </a:rPr>
              <a:t>Smaller resistors are too small to have their values printed on the component. </a:t>
            </a:r>
          </a:p>
          <a:p>
            <a:pPr indent="0" marL="0">
              <a:buNone/>
            </a:pPr>
            <a:endParaRPr dirty="0" sz="2800" lang="en-GB">
              <a:latin typeface="Arial" charset="0"/>
            </a:endParaRPr>
          </a:p>
          <a:p>
            <a:r>
              <a:rPr dirty="0" sz="2800" lang="en-GB">
                <a:latin typeface="Arial" charset="0"/>
              </a:rPr>
              <a:t>They are usually covered by an epoxy or similar insulating coating</a:t>
            </a:r>
          </a:p>
          <a:p>
            <a:pPr indent="0" marL="0">
              <a:buNone/>
            </a:pPr>
            <a:r>
              <a:rPr dirty="0" sz="2800" lang="en-GB">
                <a:latin typeface="Arial" charset="0"/>
              </a:rPr>
              <a:t>     over which several coloured bands are printed radially </a:t>
            </a:r>
          </a:p>
          <a:p>
            <a:pPr indent="0" marL="0">
              <a:buNone/>
            </a:pPr>
            <a:endParaRPr dirty="0" sz="2800" lang="en-GB">
              <a:latin typeface="Arial" charset="0"/>
            </a:endParaRPr>
          </a:p>
          <a:p>
            <a:r>
              <a:rPr dirty="0" sz="2800" lang="en-GB">
                <a:latin typeface="Arial" charset="0"/>
              </a:rPr>
              <a:t>The coloured bands provide a quickly recognizable code for determining the value of resistance, the tolerance (in percentage), and occasionally the expected reliability of the resistor. </a:t>
            </a:r>
            <a:endParaRPr dirty="0" sz="2800" lang="en-US">
              <a:latin typeface="Arial" charset="0"/>
            </a:endParaRPr>
          </a:p>
        </p:txBody>
      </p:sp>
      <p:sp>
        <p:nvSpPr>
          <p:cNvPr id="104904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3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4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4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51</a:t>
            </a:fld>
            <a:endParaRPr dirty="0" lang="en-US"/>
          </a:p>
        </p:txBody>
      </p:sp>
      <p:pic>
        <p:nvPicPr>
          <p:cNvPr id="2097335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36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4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5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51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5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5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2857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r>
              <a:rPr dirty="0" sz="2800" lang="en-GB">
                <a:latin typeface="Arial" charset="0"/>
              </a:rPr>
              <a:t>The coloured bands are always read from left to right, left being defined as the side of the resistor with the band nearest to it.</a:t>
            </a:r>
          </a:p>
          <a:p>
            <a:r>
              <a:rPr dirty="0" sz="2800" lang="en-GB">
                <a:latin typeface="Arial" charset="0"/>
              </a:rPr>
              <a:t>The first two bands represent the first and second digits of the resistance value. </a:t>
            </a:r>
          </a:p>
          <a:p>
            <a:r>
              <a:rPr dirty="0" sz="2800" lang="en-GB">
                <a:latin typeface="Arial" charset="0"/>
              </a:rPr>
              <a:t>The third band is called the multiplier band and represents the number of zeros following the first two digits; it is usually given as a power of ten. </a:t>
            </a:r>
          </a:p>
          <a:p>
            <a:r>
              <a:rPr dirty="0" sz="2800" lang="en-GB">
                <a:latin typeface="Arial" charset="0"/>
              </a:rPr>
              <a:t>The fourth band indicates the tolerance of the resistor, and the fifth band (if present) is an indication of the expected reliability of the component. </a:t>
            </a:r>
          </a:p>
          <a:p>
            <a:r>
              <a:rPr dirty="0" sz="2800" lang="en-GB">
                <a:latin typeface="Arial" charset="0"/>
              </a:rPr>
              <a:t>The reliability is a statistical indication of the expected number of components that will no longer have the indicated resistance value after 1000 hours of use.</a:t>
            </a:r>
            <a:endParaRPr dirty="0" sz="2800" lang="en-US">
              <a:latin typeface="Arial" charset="0"/>
            </a:endParaRPr>
          </a:p>
        </p:txBody>
      </p:sp>
      <p:sp>
        <p:nvSpPr>
          <p:cNvPr id="104905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37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5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5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52</a:t>
            </a:fld>
            <a:endParaRPr dirty="0" lang="en-US"/>
          </a:p>
        </p:txBody>
      </p:sp>
      <p:pic>
        <p:nvPicPr>
          <p:cNvPr id="2097338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39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5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5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60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6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63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endParaRPr altLang="en-US" dirty="0" sz="2800" lang="en-GB"/>
          </a:p>
        </p:txBody>
      </p:sp>
      <p:sp>
        <p:nvSpPr>
          <p:cNvPr id="104906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40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6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6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53</a:t>
            </a:fld>
            <a:endParaRPr dirty="0" lang="en-US"/>
          </a:p>
        </p:txBody>
      </p:sp>
      <p:pic>
        <p:nvPicPr>
          <p:cNvPr id="2097341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42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6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6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43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063853" y="1611966"/>
            <a:ext cx="5421403" cy="3634068"/>
          </a:xfrm>
          <a:prstGeom prst="rect"/>
        </p:spPr>
      </p:pic>
      <p:sp>
        <p:nvSpPr>
          <p:cNvPr id="1049069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7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72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endParaRPr altLang="en-US" dirty="0" sz="2800" lang="en-GB"/>
          </a:p>
        </p:txBody>
      </p:sp>
      <p:sp>
        <p:nvSpPr>
          <p:cNvPr id="104907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4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74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7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54</a:t>
            </a:fld>
            <a:endParaRPr dirty="0" lang="en-US"/>
          </a:p>
        </p:txBody>
      </p:sp>
      <p:pic>
        <p:nvPicPr>
          <p:cNvPr id="2097345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46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7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7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47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809655" y="1334726"/>
            <a:ext cx="7730050" cy="4188548"/>
          </a:xfrm>
          <a:prstGeom prst="rect"/>
        </p:spPr>
      </p:pic>
      <p:sp>
        <p:nvSpPr>
          <p:cNvPr id="1049078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80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81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Resistor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dirty="0" sz="2800" lang="en-GB"/>
              <a:t>Fixed resistor                                                Variable resistor</a:t>
            </a:r>
          </a:p>
        </p:txBody>
      </p:sp>
      <p:sp>
        <p:nvSpPr>
          <p:cNvPr id="1049082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4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83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8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55</a:t>
            </a:fld>
            <a:endParaRPr dirty="0" lang="en-US"/>
          </a:p>
        </p:txBody>
      </p:sp>
      <p:pic>
        <p:nvPicPr>
          <p:cNvPr id="209734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5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85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86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51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41130" y="2034073"/>
            <a:ext cx="5064451" cy="3012040"/>
          </a:xfrm>
          <a:prstGeom prst="rect"/>
        </p:spPr>
      </p:pic>
      <p:pic>
        <p:nvPicPr>
          <p:cNvPr id="2097352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5417552" y="2034073"/>
            <a:ext cx="3623811" cy="3012040"/>
          </a:xfrm>
          <a:prstGeom prst="rect"/>
        </p:spPr>
      </p:pic>
      <p:sp>
        <p:nvSpPr>
          <p:cNvPr id="1049087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8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89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90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82143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A capacitor is an electrical device that is used to store electrical energy. </a:t>
            </a:r>
          </a:p>
          <a:p>
            <a:r>
              <a:rPr altLang="en-US" dirty="0" sz="2800" lang="en-GB"/>
              <a:t>Next to the resistor, the capacitor is the most commonly encountered component in electrical circuits. </a:t>
            </a:r>
          </a:p>
          <a:p>
            <a:r>
              <a:rPr altLang="en-US" dirty="0" sz="2800" lang="en-GB"/>
              <a:t>Capacitors are used extensively in electrical and electronic circuits. </a:t>
            </a:r>
          </a:p>
          <a:p>
            <a:pPr indent="0" marL="0">
              <a:buNone/>
            </a:pPr>
            <a:r>
              <a:rPr altLang="en-US" b="1" dirty="0" sz="2800" lang="en-GB"/>
              <a:t>Uses of Capacitors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To smooth rectified ac outputs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In telecommunication equipment – such as radio receivers – for tuning to the required frequency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In time delay circuits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In electrical filters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in oscillator circuits and </a:t>
            </a:r>
          </a:p>
          <a:p>
            <a:pPr indent="-514350" marL="514350">
              <a:buFont typeface="+mj-lt"/>
              <a:buAutoNum type="arabicPeriod"/>
            </a:pPr>
            <a:r>
              <a:rPr altLang="en-US" dirty="0" sz="2800" lang="en-GB"/>
              <a:t>in magnetic resonance imaging (MRI) in medical body scanners</a:t>
            </a:r>
          </a:p>
        </p:txBody>
      </p:sp>
      <p:sp>
        <p:nvSpPr>
          <p:cNvPr id="1049091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5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092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093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56</a:t>
            </a:fld>
            <a:endParaRPr dirty="0" lang="en-US"/>
          </a:p>
        </p:txBody>
      </p:sp>
      <p:pic>
        <p:nvPicPr>
          <p:cNvPr id="209735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5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094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095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096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098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099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6429" lnSpcReduction="2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Capacitance is the electrical property of capacitors: it is a measure of how much charge a capacitor can hold</a:t>
            </a:r>
          </a:p>
          <a:p>
            <a:r>
              <a:rPr altLang="en-US" dirty="0" sz="2800" lang="en-GB"/>
              <a:t>A capacitor consists of two conductors separated by an insulator. One of its basic forms is the parallel-plate capacitor</a:t>
            </a:r>
          </a:p>
          <a:p>
            <a:r>
              <a:rPr altLang="en-US" dirty="0" sz="2800" lang="en-GB"/>
              <a:t>It consists of two metal plates separated by a non-conducting material (i.e., an insulator) called a dielectric. </a:t>
            </a:r>
          </a:p>
          <a:p>
            <a:r>
              <a:rPr altLang="en-US" dirty="0" sz="2800" lang="en-GB"/>
              <a:t>The dielectric may be air, oil, mica, plastic, ceramic, or other suitable insulating material.</a:t>
            </a:r>
          </a:p>
        </p:txBody>
      </p:sp>
      <p:sp>
        <p:nvSpPr>
          <p:cNvPr id="104910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5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0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0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57</a:t>
            </a:fld>
            <a:endParaRPr dirty="0" lang="en-US"/>
          </a:p>
        </p:txBody>
      </p:sp>
      <p:pic>
        <p:nvPicPr>
          <p:cNvPr id="209735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5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03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0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105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6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07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08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dirty="0" sz="2800" lang="en-GB"/>
              <a:t>Picture of capacitors</a:t>
            </a:r>
          </a:p>
        </p:txBody>
      </p:sp>
      <p:sp>
        <p:nvSpPr>
          <p:cNvPr id="1049109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59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10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11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58</a:t>
            </a:fld>
            <a:endParaRPr dirty="0" lang="en-US"/>
          </a:p>
        </p:txBody>
      </p:sp>
      <p:pic>
        <p:nvPicPr>
          <p:cNvPr id="2097360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61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12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13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62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331657" y="1885194"/>
            <a:ext cx="2554082" cy="3363474"/>
          </a:xfrm>
          <a:prstGeom prst="rect"/>
        </p:spPr>
      </p:pic>
      <p:pic>
        <p:nvPicPr>
          <p:cNvPr id="2097363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3630754" y="2043404"/>
            <a:ext cx="4665594" cy="2232568"/>
          </a:xfrm>
          <a:prstGeom prst="rect"/>
        </p:spPr>
      </p:pic>
      <p:sp>
        <p:nvSpPr>
          <p:cNvPr id="1049114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1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17" name="Content Placeholder 2"/>
          <p:cNvSpPr>
            <a:spLocks noChangeAspect="1" noMove="1" noResize="1" noRot="1" noGrp="1" noAdjustHandles="1" noEditPoints="1" noChangeArrowheads="1" noChangeShapeType="1" noTextEdit="1"/>
          </p:cNvSpPr>
          <p:nvPr>
            <p:ph idx="1"/>
          </p:nvPr>
        </p:nvSpPr>
        <p:spPr>
          <a:xfrm>
            <a:off x="102637" y="789158"/>
            <a:ext cx="8938726" cy="5160579"/>
          </a:xfrm>
          <a:blipFill>
            <a:blip xmlns:r="http://schemas.openxmlformats.org/officeDocument/2006/relationships" r:embed="rId1"/>
            <a:stretch>
              <a:fillRect l="-1228" t="-1063" r="-1774"/>
            </a:stretch>
          </a:blipFill>
        </p:spPr>
        <p:txBody>
          <a:bodyPr/>
          <a:p>
            <a:r>
              <a:rPr lang="en-GB">
                <a:noFill/>
              </a:rPr>
              <a:t> </a:t>
            </a:r>
          </a:p>
        </p:txBody>
      </p:sp>
      <p:sp>
        <p:nvSpPr>
          <p:cNvPr id="104911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64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19" name="TextBox 6">
            <a:hlinkClick r:id="rId3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2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59</a:t>
            </a:fld>
            <a:endParaRPr dirty="0" lang="en-US"/>
          </a:p>
        </p:txBody>
      </p:sp>
      <p:pic>
        <p:nvPicPr>
          <p:cNvPr id="2097365" name="Picture 13">
            <a:hlinkClick r:id="rId4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66" name="Picture 15">
            <a:hlinkClick r:id="rId6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2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2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123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310105" y="125824"/>
            <a:ext cx="8229600" cy="820479"/>
          </a:xfrm>
        </p:spPr>
        <p:txBody>
          <a:bodyPr/>
          <a:p>
            <a:pPr algn="l"/>
            <a:r>
              <a:rPr altLang="en-US" b="1" dirty="0" lang="en-GB"/>
              <a:t>Recommended Textbooks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>
          <a:xfrm>
            <a:off x="457200" y="1344821"/>
            <a:ext cx="8229600" cy="4258576"/>
          </a:xfrm>
        </p:spPr>
        <p:txBody>
          <a:bodyPr>
            <a:normAutofit/>
          </a:bodyPr>
          <a:p>
            <a:pPr indent="-514350" marL="514350">
              <a:buFont typeface="Calibri" panose="020F0502020204030204" pitchFamily="34" charset="0"/>
              <a:buAutoNum type="arabicPeriod"/>
            </a:pPr>
            <a:r>
              <a:rPr altLang="en-US" dirty="0" sz="2800" lang="en-GB" err="1"/>
              <a:t>Giancoli</a:t>
            </a:r>
            <a:r>
              <a:rPr altLang="en-US" dirty="0" sz="2800" lang="en-GB"/>
              <a:t>, D. C. (2009). Physics for Scientists and Engineers with Modern Physics (4</a:t>
            </a:r>
            <a:r>
              <a:rPr altLang="en-US" baseline="30000" dirty="0" sz="2800" lang="en-GB"/>
              <a:t>th</a:t>
            </a:r>
            <a:r>
              <a:rPr altLang="en-US" dirty="0" sz="2800" lang="en-GB"/>
              <a:t> Ed.). Pearson Education, Inc.</a:t>
            </a:r>
          </a:p>
          <a:p>
            <a:pPr indent="-514350" marL="514350">
              <a:buFont typeface="Calibri" panose="020F0502020204030204" pitchFamily="34" charset="0"/>
              <a:buAutoNum type="arabicPeriod"/>
            </a:pPr>
            <a:r>
              <a:rPr altLang="en-US" dirty="0" sz="2800" lang="en-GB"/>
              <a:t>Circuit Analysis: Theory and Practice. Allan H Robbins and Wilhelm C Miller</a:t>
            </a:r>
          </a:p>
          <a:p>
            <a:pPr indent="-514350" marL="514350">
              <a:buFont typeface="Calibri" panose="020F0502020204030204" pitchFamily="34" charset="0"/>
              <a:buAutoNum type="arabicPeriod"/>
            </a:pPr>
            <a:r>
              <a:rPr altLang="en-US" dirty="0" sz="2800" lang="en-GB"/>
              <a:t>Basic Circuit Theory. </a:t>
            </a:r>
            <a:r>
              <a:rPr dirty="0" sz="2800" lang="en-GB"/>
              <a:t>I. D. </a:t>
            </a:r>
            <a:r>
              <a:rPr dirty="0" sz="2800" lang="en-GB" err="1"/>
              <a:t>Mayergoyz</a:t>
            </a:r>
            <a:r>
              <a:rPr dirty="0" sz="2800" lang="en-GB"/>
              <a:t> and W. Lawson</a:t>
            </a:r>
          </a:p>
          <a:p>
            <a:pPr indent="-514350" marL="514350">
              <a:buFont typeface="Calibri" panose="020F0502020204030204" pitchFamily="34" charset="0"/>
              <a:buAutoNum type="arabicPeriod"/>
            </a:pPr>
            <a:r>
              <a:rPr altLang="en-US" dirty="0" sz="2800" lang="en-GB"/>
              <a:t>Electrical Circuit Theory and Technology. </a:t>
            </a:r>
            <a:r>
              <a:rPr dirty="0" sz="2800" lang="en-GB"/>
              <a:t>John Bird</a:t>
            </a:r>
            <a:endParaRPr altLang="en-US" dirty="0" sz="2800" lang="en-GB"/>
          </a:p>
          <a:p>
            <a:pPr indent="-274320" marL="274320">
              <a:buClr>
                <a:schemeClr val="accent3"/>
              </a:buClr>
              <a:buNone/>
            </a:pPr>
            <a:endParaRPr dirty="0" sz="2800" lang="en-GB"/>
          </a:p>
        </p:txBody>
      </p:sp>
      <p:sp>
        <p:nvSpPr>
          <p:cNvPr id="1048632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33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3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</a:t>
            </a:fld>
            <a:endParaRPr dirty="0" lang="en-US"/>
          </a:p>
        </p:txBody>
      </p:sp>
      <p:pic>
        <p:nvPicPr>
          <p:cNvPr id="2097166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67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35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36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2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2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r>
              <a:rPr dirty="0" sz="2800" lang="en-GB"/>
              <a:t>For a </a:t>
            </a:r>
            <a:r>
              <a:rPr b="1" dirty="0" sz="2800" lang="en-GB"/>
              <a:t>parallel-plate capacitor</a:t>
            </a:r>
            <a:r>
              <a:rPr dirty="0" sz="2800" lang="en-GB"/>
              <a:t>, capacitance C is defined as the </a:t>
            </a:r>
            <a:r>
              <a:rPr b="1" dirty="0" sz="2800" lang="en-GB"/>
              <a:t>ratio of charge on each (either) plate to the potential difference </a:t>
            </a:r>
            <a:r>
              <a:rPr dirty="0" sz="2800" lang="en-GB"/>
              <a:t>between the plates</a:t>
            </a:r>
          </a:p>
          <a:p>
            <a:r>
              <a:rPr altLang="en-US" dirty="0" sz="2800" lang="en-GB"/>
              <a:t>The capacitance of a parallel plate capacitor is:</a:t>
            </a:r>
          </a:p>
        </p:txBody>
      </p:sp>
      <p:sp>
        <p:nvSpPr>
          <p:cNvPr id="104912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67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2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2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60</a:t>
            </a:fld>
            <a:endParaRPr dirty="0" lang="en-US"/>
          </a:p>
        </p:txBody>
      </p:sp>
      <p:pic>
        <p:nvPicPr>
          <p:cNvPr id="2097368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69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3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3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graphicFrame>
        <p:nvGraphicFramePr>
          <p:cNvPr id="4194319" name="Object 20"/>
          <p:cNvGraphicFramePr>
            <a:graphicFrameLocks noChangeAspect="1"/>
          </p:cNvGraphicFramePr>
          <p:nvPr/>
        </p:nvGraphicFramePr>
        <p:xfrm>
          <a:off x="3075614" y="3267343"/>
          <a:ext cx="1728192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9241" imgH="393480" imgW="685800" progId="Equation.3">
                  <p:embed/>
                </p:oleObj>
              </mc:Choice>
              <mc:Fallback>
                <p:oleObj name="Equation" r:id="rId7" imgH="393480" imgW="685800" progId="Equation.3">
                  <p:embed/>
                  <p:pic>
                    <p:nvPicPr>
                      <p:cNvPr id="2097370" name="Object 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tretch>
                        <a:fillRect/>
                      </a:stretch>
                    </p:blipFill>
                    <p:spPr>
                      <a:xfrm>
                        <a:off x="3075614" y="3267343"/>
                        <a:ext cx="1728192" cy="1008112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132" name="TextBox 21"/>
          <p:cNvSpPr txBox="1"/>
          <p:nvPr/>
        </p:nvSpPr>
        <p:spPr>
          <a:xfrm>
            <a:off x="441240" y="4686204"/>
            <a:ext cx="7776864" cy="830997"/>
          </a:xfrm>
          <a:prstGeom prst="rect"/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rtlCol="0" wrap="square">
            <a:spAutoFit/>
          </a:bodyPr>
          <a:p>
            <a:r>
              <a:rPr dirty="0" sz="2400" lang="en-US"/>
              <a:t>C increases as we increase the area A  or decrease separation d of the plates.</a:t>
            </a:r>
          </a:p>
        </p:txBody>
      </p:sp>
      <p:sp>
        <p:nvSpPr>
          <p:cNvPr id="1049133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4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35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36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For a Parallel Plate Capacitor, the </a:t>
            </a:r>
            <a:r>
              <a:rPr dirty="0" sz="2800" lang="en-US"/>
              <a:t>capacitance depends only on the following factors: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US"/>
              <a:t>Area (Geometry) of the plates.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US"/>
              <a:t>Separation (distance) between the plates.</a:t>
            </a:r>
          </a:p>
          <a:p>
            <a:pPr indent="-514350" marL="514350">
              <a:buFont typeface="+mj-lt"/>
              <a:buAutoNum type="arabicParenR"/>
            </a:pPr>
            <a:r>
              <a:rPr dirty="0" sz="2800" lang="en-US"/>
              <a:t>The nature of material (dielectric material) between the plates.</a:t>
            </a:r>
          </a:p>
          <a:p>
            <a:pPr indent="0" marL="0">
              <a:buNone/>
            </a:pPr>
            <a:endParaRPr altLang="en-US" dirty="0" sz="2800" lang="en-GB"/>
          </a:p>
          <a:p>
            <a:pPr indent="0" marL="0">
              <a:buNone/>
            </a:pPr>
            <a:endParaRPr altLang="en-US" dirty="0" sz="2800" lang="en-GB"/>
          </a:p>
          <a:p>
            <a:pPr indent="0" marL="0">
              <a:buNone/>
            </a:pPr>
            <a:endParaRPr altLang="en-US" dirty="0" sz="2800" lang="en-GB"/>
          </a:p>
        </p:txBody>
      </p:sp>
      <p:sp>
        <p:nvSpPr>
          <p:cNvPr id="104913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72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3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3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61</a:t>
            </a:fld>
            <a:endParaRPr dirty="0" lang="en-US"/>
          </a:p>
        </p:txBody>
      </p:sp>
      <p:pic>
        <p:nvPicPr>
          <p:cNvPr id="2097373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74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4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4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142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4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4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Capacitor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For an isolated sphere, the capacitance is:</a:t>
            </a:r>
          </a:p>
        </p:txBody>
      </p:sp>
      <p:sp>
        <p:nvSpPr>
          <p:cNvPr id="104914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7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4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4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62</a:t>
            </a:fld>
            <a:endParaRPr dirty="0" lang="en-US"/>
          </a:p>
        </p:txBody>
      </p:sp>
      <p:pic>
        <p:nvPicPr>
          <p:cNvPr id="2097376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77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4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5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graphicFrame>
        <p:nvGraphicFramePr>
          <p:cNvPr id="4194320" name="Object 14"/>
          <p:cNvGraphicFramePr>
            <a:graphicFrameLocks noChangeAspect="1"/>
          </p:cNvGraphicFramePr>
          <p:nvPr/>
        </p:nvGraphicFramePr>
        <p:xfrm>
          <a:off x="2989204" y="1904787"/>
          <a:ext cx="2448272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spid="_x0000_s10265" imgH="393480" imgW="1104840" progId="Equation.3">
                  <p:embed/>
                </p:oleObj>
              </mc:Choice>
              <mc:Fallback>
                <p:oleObj name="Equation" r:id="rId7" imgH="393480" imgW="1104840" progId="Equation.3">
                  <p:embed/>
                  <p:pic>
                    <p:nvPicPr>
                      <p:cNvPr id="2097378" name="Object 1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8"/>
                      <a:stretch>
                        <a:fillRect/>
                      </a:stretch>
                    </p:blipFill>
                    <p:spPr>
                      <a:xfrm>
                        <a:off x="2989204" y="1904787"/>
                        <a:ext cx="2448272" cy="864096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151" name="TextBox 19"/>
          <p:cNvSpPr txBox="1"/>
          <p:nvPr/>
        </p:nvSpPr>
        <p:spPr>
          <a:xfrm>
            <a:off x="2763040" y="3635165"/>
            <a:ext cx="3426932" cy="1569660"/>
          </a:xfrm>
          <a:prstGeom prst="rect"/>
          <a:noFill/>
          <a:ln w="25400">
            <a:solidFill>
              <a:schemeClr val="accent1"/>
            </a:solidFill>
          </a:ln>
        </p:spPr>
        <p:txBody>
          <a:bodyPr rtlCol="0" wrap="square">
            <a:spAutoFit/>
          </a:bodyPr>
          <a:p>
            <a:r>
              <a:rPr dirty="0" sz="2400" i="1" lang="en-US"/>
              <a:t>C is independent of the charge on the spherical conductor but depends only on the radius R.</a:t>
            </a:r>
          </a:p>
        </p:txBody>
      </p:sp>
      <p:sp>
        <p:nvSpPr>
          <p:cNvPr id="1049152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54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55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Inductor</a:t>
            </a:r>
            <a:r>
              <a:rPr altLang="en-US" dirty="0" sz="2800" lang="en-GB"/>
              <a:t>:</a:t>
            </a:r>
          </a:p>
          <a:p>
            <a:r>
              <a:rPr altLang="en-US" dirty="0" sz="2800" lang="en-GB"/>
              <a:t>Inductance is due entirely to the magnetic field created by the current, and its effect is to slow the build-up and collapse of the current and—in general—oppose its change</a:t>
            </a:r>
          </a:p>
          <a:p>
            <a:r>
              <a:rPr altLang="en-US" dirty="0" sz="2800" lang="en-GB"/>
              <a:t>A component called an inductor is used when the property of inductance is required in a circuit. </a:t>
            </a:r>
          </a:p>
          <a:p>
            <a:r>
              <a:rPr altLang="en-US" dirty="0" sz="2800" lang="en-GB"/>
              <a:t>The basic form of an inductor is simply a coil of wire.</a:t>
            </a:r>
          </a:p>
        </p:txBody>
      </p:sp>
      <p:sp>
        <p:nvSpPr>
          <p:cNvPr id="1049156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80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57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58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63</a:t>
            </a:fld>
            <a:endParaRPr dirty="0" lang="en-US"/>
          </a:p>
        </p:txBody>
      </p:sp>
      <p:pic>
        <p:nvPicPr>
          <p:cNvPr id="2097381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82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59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60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161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63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64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 fontScale="92857" lnSpcReduction="10000"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Inductor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r>
              <a:rPr altLang="en-US" dirty="0" sz="2800" lang="en-GB"/>
              <a:t>Factors which affect the inductance of an inductor include:</a:t>
            </a:r>
          </a:p>
          <a:p>
            <a:r>
              <a:rPr altLang="en-US" dirty="0" sz="2800" lang="en-GB"/>
              <a:t>the number of turns of wire – the more turns the higher the inductance</a:t>
            </a:r>
          </a:p>
          <a:p>
            <a:r>
              <a:rPr altLang="en-US" dirty="0" sz="2800" lang="en-GB"/>
              <a:t>the cross-sectional area of the coil of wire – the greater the cross-sectional area the higher the inductance</a:t>
            </a:r>
          </a:p>
          <a:p>
            <a:r>
              <a:rPr altLang="en-US" dirty="0" sz="2800" lang="en-GB"/>
              <a:t>the presence of a magnetic core – when the coil is wound on an iron core the same current sets up a more concentrated magnetic field and the inductance is increased</a:t>
            </a:r>
          </a:p>
          <a:p>
            <a:r>
              <a:rPr altLang="en-US" dirty="0" sz="2800" lang="en-GB"/>
              <a:t>the way the turns are arranged – a short, thick coil of wire has a higher inductance than a long, thin one.</a:t>
            </a:r>
          </a:p>
        </p:txBody>
      </p:sp>
      <p:sp>
        <p:nvSpPr>
          <p:cNvPr id="1049165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83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66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67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64</a:t>
            </a:fld>
            <a:endParaRPr dirty="0" lang="en-US"/>
          </a:p>
        </p:txBody>
      </p:sp>
      <p:pic>
        <p:nvPicPr>
          <p:cNvPr id="2097384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85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68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69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9170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1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72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73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Inductor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endParaRPr altLang="en-US" dirty="0" sz="2800" lang="en-GB"/>
          </a:p>
        </p:txBody>
      </p:sp>
      <p:sp>
        <p:nvSpPr>
          <p:cNvPr id="1049174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86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75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7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65</a:t>
            </a:fld>
            <a:endParaRPr dirty="0" lang="en-US"/>
          </a:p>
        </p:txBody>
      </p:sp>
      <p:pic>
        <p:nvPicPr>
          <p:cNvPr id="2097387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88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77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78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89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742180" y="1437128"/>
            <a:ext cx="7659640" cy="3983744"/>
          </a:xfrm>
          <a:prstGeom prst="rect"/>
        </p:spPr>
      </p:pic>
      <p:sp>
        <p:nvSpPr>
          <p:cNvPr id="1049179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0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9181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9182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>
              <a:buFont typeface="Wingdings" panose="05000000000000000000" pitchFamily="2" charset="2"/>
              <a:buChar char="q"/>
            </a:pPr>
            <a:r>
              <a:rPr altLang="en-US" b="1" dirty="0" sz="2800" lang="en-GB"/>
              <a:t>Symbols</a:t>
            </a:r>
            <a:r>
              <a:rPr altLang="en-US" dirty="0" sz="2800" lang="en-GB"/>
              <a:t>:</a:t>
            </a:r>
          </a:p>
          <a:p>
            <a:pPr indent="0" marL="0">
              <a:buNone/>
            </a:pPr>
            <a:endParaRPr altLang="en-US" dirty="0" sz="2800" lang="en-GB"/>
          </a:p>
        </p:txBody>
      </p:sp>
      <p:sp>
        <p:nvSpPr>
          <p:cNvPr id="1049183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390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9184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918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66</a:t>
            </a:fld>
            <a:endParaRPr dirty="0" lang="en-US"/>
          </a:p>
        </p:txBody>
      </p:sp>
      <p:pic>
        <p:nvPicPr>
          <p:cNvPr id="2097391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392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9186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9187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pic>
        <p:nvPicPr>
          <p:cNvPr id="2097393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249997" y="1269216"/>
            <a:ext cx="6903734" cy="4684786"/>
          </a:xfrm>
          <a:prstGeom prst="rect"/>
        </p:spPr>
      </p:pic>
      <p:sp>
        <p:nvSpPr>
          <p:cNvPr id="1049188" name="Title 1"/>
          <p:cNvSpPr txBox="1"/>
          <p:nvPr/>
        </p:nvSpPr>
        <p:spPr>
          <a:xfrm>
            <a:off x="-139960" y="398585"/>
            <a:ext cx="496388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/>
              </a:buClr>
            </a:pPr>
            <a:r>
              <a:rPr b="1" dirty="0" sz="2800" lang="en-GB"/>
              <a:t>Resistor, Capacitor and Inductor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310105" y="125824"/>
            <a:ext cx="8229600" cy="820479"/>
          </a:xfrm>
        </p:spPr>
        <p:txBody>
          <a:bodyPr/>
          <a:p>
            <a:pPr algn="l"/>
            <a:r>
              <a:rPr altLang="en-US" b="1" dirty="0" lang="en-GB"/>
              <a:t>Assessment</a:t>
            </a:r>
            <a:endParaRPr dirty="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39" name="Content Placeholder 2"/>
          <p:cNvSpPr>
            <a:spLocks noGrp="1"/>
          </p:cNvSpPr>
          <p:nvPr>
            <p:ph idx="1"/>
          </p:nvPr>
        </p:nvSpPr>
        <p:spPr>
          <a:xfrm>
            <a:off x="457200" y="1344821"/>
            <a:ext cx="8229600" cy="4258576"/>
          </a:xfrm>
        </p:spPr>
        <p:txBody>
          <a:bodyPr>
            <a:normAutofit/>
          </a:bodyPr>
          <a:p>
            <a:r>
              <a:rPr dirty="0" sz="2800" lang="en-GB"/>
              <a:t>Continuous Assessment (Classwork, Homework, Presentation, Mid-Semester and Attendance) = 30</a:t>
            </a:r>
          </a:p>
          <a:p>
            <a:r>
              <a:rPr dirty="0" sz="2800" lang="en-GB"/>
              <a:t>End of Semester Examination (Multiple Choice Questions, Questions and Problems) = 70</a:t>
            </a:r>
          </a:p>
          <a:p>
            <a:r>
              <a:rPr altLang="en-US" dirty="0" sz="2800" lang="en-GB"/>
              <a:t>Total 30 + 70 = 100</a:t>
            </a:r>
          </a:p>
          <a:p>
            <a:pPr indent="-274320" marL="274320">
              <a:buClr>
                <a:schemeClr val="accent3"/>
              </a:buClr>
              <a:buNone/>
            </a:pPr>
            <a:endParaRPr dirty="0" sz="2800" lang="en-GB"/>
          </a:p>
        </p:txBody>
      </p:sp>
      <p:sp>
        <p:nvSpPr>
          <p:cNvPr id="1048640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8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41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4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7</a:t>
            </a:fld>
            <a:endParaRPr dirty="0" lang="en-US"/>
          </a:p>
        </p:txBody>
      </p:sp>
      <p:pic>
        <p:nvPicPr>
          <p:cNvPr id="2097169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70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43" name="Date Placeholder 10"/>
          <p:cNvSpPr txBox="1"/>
          <p:nvPr/>
        </p:nvSpPr>
        <p:spPr>
          <a:xfrm>
            <a:off x="112576" y="6377674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44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47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71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48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4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8</a:t>
            </a:fld>
            <a:endParaRPr dirty="0" lang="en-US"/>
          </a:p>
        </p:txBody>
      </p:sp>
      <p:pic>
        <p:nvPicPr>
          <p:cNvPr id="2097172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73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50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51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52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53" name="Content Placeholder 2"/>
          <p:cNvSpPr txBox="1"/>
          <p:nvPr/>
        </p:nvSpPr>
        <p:spPr>
          <a:xfrm>
            <a:off x="102637" y="758205"/>
            <a:ext cx="4741863" cy="4114800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5146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9718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4290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886200" rtl="0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/>
              <a:t>Atomic Model </a:t>
            </a:r>
          </a:p>
          <a:p>
            <a:pPr indent="0" marL="0">
              <a:buFont typeface="Wingdings" panose="05000000000000000000" pitchFamily="2" charset="2"/>
              <a:buNone/>
            </a:pPr>
            <a:endParaRPr dirty="0" lang="en-GB"/>
          </a:p>
        </p:txBody>
      </p:sp>
      <p:pic>
        <p:nvPicPr>
          <p:cNvPr id="2097174" name="Picture 3" descr="C:\Users\Mr. Reginald Noye\Pictures\2014-09 (Sep)-12\hpqscan0001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11518" y="1497199"/>
            <a:ext cx="3671888" cy="3200400"/>
          </a:xfrm>
          <a:prstGeom prst="rect"/>
          <a:noFill/>
          <a:ln>
            <a:noFill/>
          </a:ln>
        </p:spPr>
      </p:pic>
      <p:sp>
        <p:nvSpPr>
          <p:cNvPr id="1048654" name="Content Placeholder 3"/>
          <p:cNvSpPr>
            <a:spLocks noGrp="1" noChangeArrowheads="1"/>
          </p:cNvSpPr>
          <p:nvPr>
            <p:ph idx="1"/>
          </p:nvPr>
        </p:nvSpPr>
        <p:spPr>
          <a:xfrm>
            <a:off x="4298952" y="1209791"/>
            <a:ext cx="4741862" cy="4565858"/>
          </a:xfrm>
        </p:spPr>
        <p:txBody>
          <a:bodyPr>
            <a:normAutofit/>
          </a:bodyPr>
          <a:p>
            <a:r>
              <a:rPr altLang="en-US" dirty="0" sz="2600" lang="en-US"/>
              <a:t>A simple model of the atom depicts that it has a tiny heavy positively charged </a:t>
            </a:r>
            <a:r>
              <a:rPr altLang="en-US" dirty="0" sz="2600" lang="en-US" err="1"/>
              <a:t>centre</a:t>
            </a:r>
            <a:r>
              <a:rPr altLang="en-US" dirty="0" sz="2600" lang="en-US"/>
              <a:t>, called </a:t>
            </a:r>
            <a:r>
              <a:rPr altLang="en-US" b="1" dirty="0" sz="2600" lang="en-US"/>
              <a:t>nucleus</a:t>
            </a:r>
            <a:r>
              <a:rPr altLang="en-US" dirty="0" sz="2600" lang="en-US"/>
              <a:t>.</a:t>
            </a:r>
          </a:p>
          <a:p>
            <a:endParaRPr altLang="en-US" dirty="0" sz="2600" lang="en-US"/>
          </a:p>
          <a:p>
            <a:r>
              <a:rPr altLang="en-US" dirty="0" sz="2600" lang="en-US"/>
              <a:t>The nucleus is surrounded by one or more negatively charged particles, called </a:t>
            </a:r>
            <a:r>
              <a:rPr altLang="en-US" b="1" dirty="0" sz="2600" lang="en-US"/>
              <a:t>electrons</a:t>
            </a:r>
            <a:r>
              <a:rPr altLang="en-US" dirty="0" sz="2600" lang="en-US"/>
              <a:t>.</a:t>
            </a:r>
            <a:endParaRPr altLang="en-US" dirty="0" sz="2600"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Rectangle 12"/>
          <p:cNvSpPr/>
          <p:nvPr/>
        </p:nvSpPr>
        <p:spPr>
          <a:xfrm>
            <a:off x="0" y="6377674"/>
            <a:ext cx="9144000" cy="480326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11518" y="13853"/>
            <a:ext cx="4476506" cy="363408"/>
          </a:xfrm>
        </p:spPr>
        <p:txBody>
          <a:bodyPr>
            <a:normAutofit fontScale="90000"/>
          </a:bodyPr>
          <a:p>
            <a:pPr algn="l"/>
            <a:r>
              <a:rPr b="1" dirty="0" sz="2800" lang="en-GB"/>
              <a:t>Basic Concepts and Elements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048657" name="Content Placeholder 2"/>
          <p:cNvSpPr>
            <a:spLocks noGrp="1"/>
          </p:cNvSpPr>
          <p:nvPr>
            <p:ph idx="1"/>
          </p:nvPr>
        </p:nvSpPr>
        <p:spPr>
          <a:xfrm>
            <a:off x="102637" y="789158"/>
            <a:ext cx="8938726" cy="5160579"/>
          </a:xfrm>
        </p:spPr>
        <p:txBody>
          <a:bodyPr>
            <a:normAutofit/>
          </a:bodyPr>
          <a:p>
            <a:pPr indent="0" marL="0">
              <a:buNone/>
            </a:pPr>
            <a:r>
              <a:rPr altLang="en-US" b="1" dirty="0" sz="3500" lang="en-GB"/>
              <a:t>The Structure of the Atom</a:t>
            </a:r>
            <a:endParaRPr altLang="en-US" b="1" dirty="0" sz="3500" lang="en-US"/>
          </a:p>
          <a:p>
            <a:r>
              <a:rPr altLang="en-US" b="1" dirty="0" sz="2800" lang="en-US"/>
              <a:t>Sub-atomic particles </a:t>
            </a:r>
            <a:r>
              <a:rPr altLang="en-US" dirty="0" sz="2800" lang="en-US"/>
              <a:t>make up atoms, which make up ordinary matter. </a:t>
            </a:r>
          </a:p>
          <a:p>
            <a:r>
              <a:rPr altLang="en-US" dirty="0" sz="2800" lang="en-US"/>
              <a:t>Thus, matter is made up of several</a:t>
            </a:r>
            <a:r>
              <a:rPr altLang="en-US" b="1" dirty="0" sz="2800" lang="en-US"/>
              <a:t> sub-atomic particles</a:t>
            </a:r>
            <a:r>
              <a:rPr altLang="en-US" dirty="0" sz="2800" lang="en-US"/>
              <a:t>(  protons, electrons and neutrons).</a:t>
            </a:r>
          </a:p>
          <a:p>
            <a:r>
              <a:rPr altLang="en-US" dirty="0" sz="2800" lang="en-US"/>
              <a:t>The </a:t>
            </a:r>
            <a:r>
              <a:rPr altLang="en-US" b="1" dirty="0" sz="2800" lang="en-US"/>
              <a:t>protons </a:t>
            </a:r>
            <a:r>
              <a:rPr altLang="en-US" dirty="0" sz="2800" lang="en-US"/>
              <a:t>and</a:t>
            </a:r>
            <a:r>
              <a:rPr altLang="en-US" b="1" dirty="0" sz="2800" lang="en-US"/>
              <a:t> neutrons </a:t>
            </a:r>
            <a:r>
              <a:rPr altLang="en-US" dirty="0" sz="2800" lang="en-US"/>
              <a:t>(nucleons) are closely packed to form the nucleus. </a:t>
            </a:r>
          </a:p>
          <a:p>
            <a:r>
              <a:rPr altLang="en-US" dirty="0" sz="2800" lang="en-US"/>
              <a:t>If the nucleus is considered a sphere, its diameter is of the order of 10 </a:t>
            </a:r>
            <a:r>
              <a:rPr altLang="en-US" baseline="30000" dirty="0" sz="2800" lang="en-US"/>
              <a:t>–14</a:t>
            </a:r>
            <a:r>
              <a:rPr altLang="en-US" dirty="0" sz="2800" lang="en-US"/>
              <a:t>m.</a:t>
            </a:r>
          </a:p>
        </p:txBody>
      </p:sp>
      <p:sp>
        <p:nvSpPr>
          <p:cNvPr id="1048658" name="Rectangle 3"/>
          <p:cNvSpPr/>
          <p:nvPr/>
        </p:nvSpPr>
        <p:spPr>
          <a:xfrm>
            <a:off x="0" y="5992943"/>
            <a:ext cx="9144000" cy="363407"/>
          </a:xfrm>
          <a:prstGeom prst="rect"/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75" name="Picture 5" descr="KNUST_logo Vector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47208" y="6021427"/>
            <a:ext cx="205238" cy="283189"/>
          </a:xfrm>
          <a:prstGeom prst="rect"/>
        </p:spPr>
      </p:pic>
      <p:sp>
        <p:nvSpPr>
          <p:cNvPr id="1048659" name="TextBox 6">
            <a:hlinkClick r:id="rId2"/>
          </p:cNvPr>
          <p:cNvSpPr txBox="1"/>
          <p:nvPr/>
        </p:nvSpPr>
        <p:spPr>
          <a:xfrm>
            <a:off x="7137936" y="6036146"/>
            <a:ext cx="1548864" cy="27699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200" lang="en-US" err="1">
                <a:solidFill>
                  <a:schemeClr val="bg1"/>
                </a:solidFill>
                <a:latin typeface="Helvetica"/>
                <a:cs typeface="Helvetica"/>
              </a:rPr>
              <a:t>www.knust.edu.gh</a:t>
            </a:r>
            <a:endParaRPr dirty="0" sz="1200" lang="en-US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048660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35274"/>
            <a:ext cx="2133600" cy="273050"/>
          </a:xfrm>
        </p:spPr>
        <p:txBody>
          <a:bodyPr/>
          <a:p>
            <a:fld id="{AF22A21F-0ABC-EF41-8D8B-338E4D50D9A8}" type="slidenum">
              <a:rPr lang="en-US" smtClean="0"/>
              <a:t>9</a:t>
            </a:fld>
            <a:endParaRPr dirty="0" lang="en-US"/>
          </a:p>
        </p:txBody>
      </p:sp>
      <p:pic>
        <p:nvPicPr>
          <p:cNvPr id="2097176" name="Picture 13">
            <a:hlinkClick r:id="rId3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561258" y="6042056"/>
            <a:ext cx="268162" cy="268162"/>
          </a:xfrm>
          <a:prstGeom prst="rect"/>
        </p:spPr>
      </p:pic>
      <p:pic>
        <p:nvPicPr>
          <p:cNvPr id="2097177" name="Picture 15">
            <a:hlinkClick r:id="rId5"/>
          </p:cNvPr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197791" y="6029719"/>
            <a:ext cx="292217" cy="292217"/>
          </a:xfrm>
          <a:prstGeom prst="rect"/>
        </p:spPr>
      </p:pic>
      <p:sp>
        <p:nvSpPr>
          <p:cNvPr id="1048661" name="Date Placeholder 10"/>
          <p:cNvSpPr txBox="1"/>
          <p:nvPr/>
        </p:nvSpPr>
        <p:spPr>
          <a:xfrm>
            <a:off x="0" y="6382547"/>
            <a:ext cx="2499995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>
                <a:solidFill>
                  <a:schemeClr val="tx1"/>
                </a:solidFill>
              </a:rPr>
              <a:t>CSM 153 Circuit Theory</a:t>
            </a:r>
          </a:p>
        </p:txBody>
      </p:sp>
      <p:sp>
        <p:nvSpPr>
          <p:cNvPr id="1048662" name="Date Placeholder 10"/>
          <p:cNvSpPr txBox="1"/>
          <p:nvPr/>
        </p:nvSpPr>
        <p:spPr>
          <a:xfrm>
            <a:off x="5051582" y="6399553"/>
            <a:ext cx="3488123" cy="330643"/>
          </a:xfrm>
          <a:prstGeom prst="rect"/>
        </p:spPr>
        <p:txBody>
          <a:bodyPr anchor="ctr" bIns="45720" lIns="91440" rIns="91440" rtlCol="0" tIns="45720" vert="horz"/>
          <a:lstStyle>
            <a:defPPr>
              <a:defRPr lang="en-US"/>
            </a:defPPr>
            <a:lvl1pPr algn="l" defTabSz="4572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4572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4572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4572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4572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4572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4572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sz="1800" lang="en-US" err="1">
                <a:solidFill>
                  <a:schemeClr val="tx1"/>
                </a:solidFill>
              </a:rPr>
              <a:t>Akwasi</a:t>
            </a:r>
            <a:r>
              <a:rPr b="1" dirty="0" sz="1800" lang="en-US">
                <a:solidFill>
                  <a:schemeClr val="tx1"/>
                </a:solidFill>
              </a:rPr>
              <a:t> Acheampong </a:t>
            </a:r>
            <a:r>
              <a:rPr b="1" dirty="0" sz="1800" lang="en-US" err="1">
                <a:solidFill>
                  <a:schemeClr val="tx1"/>
                </a:solidFill>
              </a:rPr>
              <a:t>Aning</a:t>
            </a:r>
            <a:r>
              <a:rPr b="1" dirty="0" sz="1800" lang="en-US">
                <a:solidFill>
                  <a:schemeClr val="tx1"/>
                </a:solidFill>
              </a:rPr>
              <a:t>, PhD</a:t>
            </a:r>
          </a:p>
        </p:txBody>
      </p:sp>
      <p:sp>
        <p:nvSpPr>
          <p:cNvPr id="1048663" name="Title 1"/>
          <p:cNvSpPr txBox="1"/>
          <p:nvPr/>
        </p:nvSpPr>
        <p:spPr>
          <a:xfrm>
            <a:off x="0" y="411032"/>
            <a:ext cx="4476506" cy="363408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 algn="ctr" defTabSz="457200" eaLnBrk="1" hangingPunct="1" latinLnBrk="0" rtl="0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b="1" dirty="0" sz="2800" lang="en-GB"/>
              <a:t>Charge and Matter</a:t>
            </a:r>
            <a:endParaRPr dirty="0" sz="2800" lang="en-US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Frankiz Concepts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The Corporate Visual Identity of KNUST: An Exploratory Study</dc:title>
  <dc:creator>Frank Boadu</dc:creator>
  <cp:lastModifiedBy>user</cp:lastModifiedBy>
  <dcterms:created xsi:type="dcterms:W3CDTF">2016-09-06T09:28:54Z</dcterms:created>
  <dcterms:modified xsi:type="dcterms:W3CDTF">2018-09-12T16:34:30Z</dcterms:modified>
</cp:coreProperties>
</file>